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74" r:id="rId9"/>
    <p:sldId id="275" r:id="rId10"/>
    <p:sldId id="263" r:id="rId11"/>
    <p:sldId id="264" r:id="rId12"/>
    <p:sldId id="265" r:id="rId13"/>
    <p:sldId id="266" r:id="rId14"/>
    <p:sldId id="267" r:id="rId15"/>
    <p:sldId id="268" r:id="rId16"/>
    <p:sldId id="269" r:id="rId17"/>
    <p:sldId id="270" r:id="rId18"/>
    <p:sldId id="271" r:id="rId19"/>
    <p:sldId id="272" r:id="rId20"/>
    <p:sldId id="27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סגנון ביניים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סגנון ביניים 2 - הדגשה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סגנון ביניים 2 - הדגשה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סגנון ביניים 2 - הדגשה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2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7" name="Date Placeholder 6"/>
          <p:cNvSpPr>
            <a:spLocks noGrp="1"/>
          </p:cNvSpPr>
          <p:nvPr>
            <p:ph type="dt" sz="half" idx="10"/>
          </p:nvPr>
        </p:nvSpPr>
        <p:spPr/>
        <p:txBody>
          <a:bodyPr/>
          <a:lstStyle/>
          <a:p>
            <a:fld id="{1160EA64-D806-43AC-9DF2-F8C432F32B4C}" type="datetimeFigureOut">
              <a:rPr lang="en-US" dirty="0"/>
              <a:t>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12/8/2021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1583436" y="3143250"/>
            <a:ext cx="4270248" cy="2596776"/>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7" name="Date Placeholder 6"/>
          <p:cNvSpPr>
            <a:spLocks noGrp="1"/>
          </p:cNvSpPr>
          <p:nvPr>
            <p:ph type="dt" sz="half" idx="10"/>
          </p:nvPr>
        </p:nvSpPr>
        <p:spPr/>
        <p:txBody>
          <a:bodyPr/>
          <a:lstStyle/>
          <a:p>
            <a:fld id="{4F7D4976-E339-4826-83B7-FBD03F55ECF8}" type="datetimeFigureOut">
              <a:rPr lang="en-US" dirty="0"/>
              <a:t>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he-IL"/>
              <a:t>לחץ כדי לערוך סגנון כותרת של תבנית בסיס</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9" name="Date Placeholder 8"/>
          <p:cNvSpPr>
            <a:spLocks noGrp="1"/>
          </p:cNvSpPr>
          <p:nvPr>
            <p:ph type="dt" sz="half" idx="10"/>
          </p:nvPr>
        </p:nvSpPr>
        <p:spPr/>
        <p:txBody>
          <a:bodyPr/>
          <a:lstStyle/>
          <a:p>
            <a:fld id="{D1BE4249-C0D0-4B06-8692-E8BB871AF643}" type="datetimeFigureOut">
              <a:rPr lang="en-US" dirty="0"/>
              <a:t>12/8/2021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12/8/2021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12/8/2021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1"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r" defTabSz="914400" rtl="1"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655ED19-9CBD-4FAD-A95E-F53F90535EF7}"/>
              </a:ext>
            </a:extLst>
          </p:cNvPr>
          <p:cNvSpPr>
            <a:spLocks noGrp="1"/>
          </p:cNvSpPr>
          <p:nvPr>
            <p:ph type="ctrTitle"/>
          </p:nvPr>
        </p:nvSpPr>
        <p:spPr>
          <a:xfrm>
            <a:off x="2533453" y="793614"/>
            <a:ext cx="7440106" cy="1239894"/>
          </a:xfrm>
        </p:spPr>
        <p:txBody>
          <a:bodyPr>
            <a:normAutofit/>
          </a:bodyPr>
          <a:lstStyle/>
          <a:p>
            <a:r>
              <a:rPr lang="he-IL" sz="4000" b="1" dirty="0"/>
              <a:t>תקשורת, משוב ושתיקות</a:t>
            </a:r>
          </a:p>
        </p:txBody>
      </p:sp>
      <p:sp>
        <p:nvSpPr>
          <p:cNvPr id="3" name="כותרת משנה 2">
            <a:extLst>
              <a:ext uri="{FF2B5EF4-FFF2-40B4-BE49-F238E27FC236}">
                <a16:creationId xmlns:a16="http://schemas.microsoft.com/office/drawing/2014/main" id="{4659492F-D4EC-4F00-B7D2-5C1A820BDDD4}"/>
              </a:ext>
            </a:extLst>
          </p:cNvPr>
          <p:cNvSpPr>
            <a:spLocks noGrp="1"/>
          </p:cNvSpPr>
          <p:nvPr>
            <p:ph type="subTitle" idx="1"/>
          </p:nvPr>
        </p:nvSpPr>
        <p:spPr>
          <a:xfrm>
            <a:off x="-1141515" y="4550507"/>
            <a:ext cx="6801612" cy="1239894"/>
          </a:xfrm>
        </p:spPr>
        <p:txBody>
          <a:bodyPr/>
          <a:lstStyle/>
          <a:p>
            <a:endParaRPr lang="he-IL" dirty="0"/>
          </a:p>
        </p:txBody>
      </p:sp>
      <p:pic>
        <p:nvPicPr>
          <p:cNvPr id="1026" name="Picture 2" descr="סדנת נשים סדנאות נשים">
            <a:extLst>
              <a:ext uri="{FF2B5EF4-FFF2-40B4-BE49-F238E27FC236}">
                <a16:creationId xmlns:a16="http://schemas.microsoft.com/office/drawing/2014/main" id="{62A24706-2352-4907-9C7B-CC09E5C3FC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9790" y="2686639"/>
            <a:ext cx="4523769" cy="337774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73548ADF-B872-4881-A17C-ED676A890D62}"/>
              </a:ext>
            </a:extLst>
          </p:cNvPr>
          <p:cNvSpPr txBox="1"/>
          <p:nvPr/>
        </p:nvSpPr>
        <p:spPr>
          <a:xfrm>
            <a:off x="6093204" y="5695054"/>
            <a:ext cx="3946773" cy="369332"/>
          </a:xfrm>
          <a:prstGeom prst="rect">
            <a:avLst/>
          </a:prstGeom>
          <a:noFill/>
        </p:spPr>
        <p:txBody>
          <a:bodyPr wrap="square" rtlCol="1">
            <a:spAutoFit/>
          </a:bodyPr>
          <a:lstStyle/>
          <a:p>
            <a:endParaRPr lang="he-IL" b="1" dirty="0">
              <a:solidFill>
                <a:schemeClr val="bg1"/>
              </a:solidFill>
            </a:endParaRPr>
          </a:p>
        </p:txBody>
      </p:sp>
    </p:spTree>
    <p:extLst>
      <p:ext uri="{BB962C8B-B14F-4D97-AF65-F5344CB8AC3E}">
        <p14:creationId xmlns:p14="http://schemas.microsoft.com/office/powerpoint/2010/main" val="1291376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DF33468-92F0-423A-8306-A5A0FD402342}"/>
              </a:ext>
            </a:extLst>
          </p:cNvPr>
          <p:cNvSpPr>
            <a:spLocks noGrp="1"/>
          </p:cNvSpPr>
          <p:nvPr>
            <p:ph type="title"/>
          </p:nvPr>
        </p:nvSpPr>
        <p:spPr>
          <a:xfrm>
            <a:off x="2695194" y="642786"/>
            <a:ext cx="7273565" cy="1054039"/>
          </a:xfrm>
        </p:spPr>
        <p:txBody>
          <a:bodyPr/>
          <a:lstStyle/>
          <a:p>
            <a:r>
              <a:rPr lang="he-IL" dirty="0"/>
              <a:t>מהו משוב?</a:t>
            </a:r>
          </a:p>
        </p:txBody>
      </p:sp>
      <p:sp>
        <p:nvSpPr>
          <p:cNvPr id="3" name="מציין מיקום טקסט 2">
            <a:extLst>
              <a:ext uri="{FF2B5EF4-FFF2-40B4-BE49-F238E27FC236}">
                <a16:creationId xmlns:a16="http://schemas.microsoft.com/office/drawing/2014/main" id="{F07A7EDB-BED0-4232-B6BC-761A07ED91A1}"/>
              </a:ext>
            </a:extLst>
          </p:cNvPr>
          <p:cNvSpPr>
            <a:spLocks noGrp="1"/>
          </p:cNvSpPr>
          <p:nvPr>
            <p:ph type="body" idx="1"/>
          </p:nvPr>
        </p:nvSpPr>
        <p:spPr>
          <a:xfrm>
            <a:off x="0" y="2148345"/>
            <a:ext cx="6801612" cy="2715886"/>
          </a:xfrm>
        </p:spPr>
        <p:txBody>
          <a:bodyPr>
            <a:noAutofit/>
          </a:bodyPr>
          <a:lstStyle/>
          <a:p>
            <a:r>
              <a:rPr lang="he-IL" sz="3200" dirty="0"/>
              <a:t>המשוב הוא תקשורת מילולית המכוונת אל האדם או אל קבוצה ומספקת להם מידע רלוונטי על הצורה בה משפיעה התנהגותם עלינו כאן ועכשיו. בשביל ליצור תקשורת פתוחה בקבוצה, המשוב הינו כלי בו אנו רואים את עצמינו כפי שאחרים רואים אותנו ומאפשרים לאחרים לדעת כיצד אנו תופסים אותם. </a:t>
            </a:r>
          </a:p>
        </p:txBody>
      </p:sp>
      <p:pic>
        <p:nvPicPr>
          <p:cNvPr id="1026" name="Picture 2" descr="עיקרון המשוב - ברנקו וייס">
            <a:extLst>
              <a:ext uri="{FF2B5EF4-FFF2-40B4-BE49-F238E27FC236}">
                <a16:creationId xmlns:a16="http://schemas.microsoft.com/office/drawing/2014/main" id="{9A555B90-61EE-4ED5-BB95-7D111922A5FA}"/>
              </a:ext>
            </a:extLst>
          </p:cNvPr>
          <p:cNvPicPr>
            <a:picLocks noChangeAspect="1" noChangeArrowheads="1"/>
          </p:cNvPicPr>
          <p:nvPr/>
        </p:nvPicPr>
        <p:blipFill>
          <a:blip r:embed="rId2">
            <a:clrChange>
              <a:clrFrom>
                <a:srgbClr val="8DB7B3"/>
              </a:clrFrom>
              <a:clrTo>
                <a:srgbClr val="8DB7B3">
                  <a:alpha val="0"/>
                </a:srgbClr>
              </a:clrTo>
            </a:clrChange>
            <a:extLst>
              <a:ext uri="{28A0092B-C50C-407E-A947-70E740481C1C}">
                <a14:useLocalDpi xmlns:a14="http://schemas.microsoft.com/office/drawing/2010/main" val="0"/>
              </a:ext>
            </a:extLst>
          </a:blip>
          <a:srcRect/>
          <a:stretch>
            <a:fillRect/>
          </a:stretch>
        </p:blipFill>
        <p:spPr bwMode="auto">
          <a:xfrm>
            <a:off x="6985263" y="2357550"/>
            <a:ext cx="5206738" cy="34964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9120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B90E15B-D1A4-4C83-9CEE-FB16825598D9}"/>
              </a:ext>
            </a:extLst>
          </p:cNvPr>
          <p:cNvSpPr>
            <a:spLocks noGrp="1"/>
          </p:cNvSpPr>
          <p:nvPr>
            <p:ph type="ctrTitle"/>
          </p:nvPr>
        </p:nvSpPr>
        <p:spPr>
          <a:xfrm>
            <a:off x="2695194" y="688157"/>
            <a:ext cx="6990761" cy="959526"/>
          </a:xfrm>
        </p:spPr>
        <p:txBody>
          <a:bodyPr/>
          <a:lstStyle/>
          <a:p>
            <a:r>
              <a:rPr lang="he-IL" dirty="0"/>
              <a:t>פתיחות במשוב</a:t>
            </a:r>
          </a:p>
        </p:txBody>
      </p:sp>
      <p:sp>
        <p:nvSpPr>
          <p:cNvPr id="3" name="כותרת משנה 2">
            <a:extLst>
              <a:ext uri="{FF2B5EF4-FFF2-40B4-BE49-F238E27FC236}">
                <a16:creationId xmlns:a16="http://schemas.microsoft.com/office/drawing/2014/main" id="{AC363A9C-01F2-4571-A2CC-E21CB70B67B3}"/>
              </a:ext>
            </a:extLst>
          </p:cNvPr>
          <p:cNvSpPr>
            <a:spLocks noGrp="1"/>
          </p:cNvSpPr>
          <p:nvPr>
            <p:ph type="subTitle" idx="1"/>
          </p:nvPr>
        </p:nvSpPr>
        <p:spPr>
          <a:xfrm>
            <a:off x="197090" y="2090111"/>
            <a:ext cx="6801612" cy="4079732"/>
          </a:xfrm>
        </p:spPr>
        <p:txBody>
          <a:bodyPr>
            <a:noAutofit/>
          </a:bodyPr>
          <a:lstStyle/>
          <a:p>
            <a:pPr algn="r"/>
            <a:r>
              <a:rPr lang="he-IL" sz="3200" dirty="0"/>
              <a:t>משוב הינו אפקטיבי באופן שיש פתיחות בין חברי הקבוצה, אם זאת אין פירושו להגיד </a:t>
            </a:r>
            <a:r>
              <a:rPr lang="he-IL" sz="3200" dirty="0" err="1"/>
              <a:t>הכל</a:t>
            </a:r>
            <a:r>
              <a:rPr lang="he-IL" sz="3200" dirty="0"/>
              <a:t> ללא הבחנה, אלא ייעודו מתן מידע רלוונטי לאחר-מידע שיכול לסייע בידו. כמובן רצוי לומר את האמת אך לא תמיד את כולה ולא בכל דרך. פתיחות הרסנית נובעת מחוסר רגישות למקבל התקשורת או אפילו מתוך הרצון לפגוע. </a:t>
            </a:r>
          </a:p>
        </p:txBody>
      </p:sp>
      <p:pic>
        <p:nvPicPr>
          <p:cNvPr id="2050" name="Picture 2" descr="פרשת וישב">
            <a:extLst>
              <a:ext uri="{FF2B5EF4-FFF2-40B4-BE49-F238E27FC236}">
                <a16:creationId xmlns:a16="http://schemas.microsoft.com/office/drawing/2014/main" id="{2BFA8AA2-83F0-4655-B13C-CB85E45C4DD1}"/>
              </a:ext>
            </a:extLst>
          </p:cNvPr>
          <p:cNvPicPr>
            <a:picLocks noChangeAspect="1" noChangeArrowheads="1"/>
          </p:cNvPicPr>
          <p:nvPr/>
        </p:nvPicPr>
        <p:blipFill>
          <a:blip r:embed="rId2">
            <a:clrChange>
              <a:clrFrom>
                <a:srgbClr val="F7F7F7"/>
              </a:clrFrom>
              <a:clrTo>
                <a:srgbClr val="F7F7F7">
                  <a:alpha val="0"/>
                </a:srgbClr>
              </a:clrTo>
            </a:clrChange>
            <a:extLst>
              <a:ext uri="{28A0092B-C50C-407E-A947-70E740481C1C}">
                <a14:useLocalDpi xmlns:a14="http://schemas.microsoft.com/office/drawing/2010/main" val="0"/>
              </a:ext>
            </a:extLst>
          </a:blip>
          <a:srcRect/>
          <a:stretch>
            <a:fillRect/>
          </a:stretch>
        </p:blipFill>
        <p:spPr bwMode="auto">
          <a:xfrm>
            <a:off x="7296571" y="2401526"/>
            <a:ext cx="4698339" cy="3537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3353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AE4C816-1548-4AE8-9A6D-4FFAB8B47049}"/>
              </a:ext>
            </a:extLst>
          </p:cNvPr>
          <p:cNvSpPr>
            <a:spLocks noGrp="1"/>
          </p:cNvSpPr>
          <p:nvPr>
            <p:ph type="title"/>
          </p:nvPr>
        </p:nvSpPr>
        <p:spPr>
          <a:xfrm>
            <a:off x="2511806" y="512918"/>
            <a:ext cx="6985000" cy="1067656"/>
          </a:xfrm>
        </p:spPr>
        <p:txBody>
          <a:bodyPr/>
          <a:lstStyle/>
          <a:p>
            <a:r>
              <a:rPr lang="he-IL" dirty="0"/>
              <a:t>חלון </a:t>
            </a:r>
            <a:r>
              <a:rPr lang="he-IL" dirty="0" err="1"/>
              <a:t>ג'והארי</a:t>
            </a:r>
            <a:r>
              <a:rPr lang="he-IL" dirty="0"/>
              <a:t> – חשיפה ומשוב</a:t>
            </a:r>
          </a:p>
        </p:txBody>
      </p:sp>
      <p:sp>
        <p:nvSpPr>
          <p:cNvPr id="3" name="מציין מיקום טקסט 2">
            <a:extLst>
              <a:ext uri="{FF2B5EF4-FFF2-40B4-BE49-F238E27FC236}">
                <a16:creationId xmlns:a16="http://schemas.microsoft.com/office/drawing/2014/main" id="{EF450E35-46D7-42D8-9414-B8957596608E}"/>
              </a:ext>
            </a:extLst>
          </p:cNvPr>
          <p:cNvSpPr>
            <a:spLocks noGrp="1"/>
          </p:cNvSpPr>
          <p:nvPr>
            <p:ph type="body" idx="1"/>
          </p:nvPr>
        </p:nvSpPr>
        <p:spPr>
          <a:xfrm>
            <a:off x="5313680" y="2039620"/>
            <a:ext cx="6763766" cy="3124199"/>
          </a:xfrm>
        </p:spPr>
        <p:txBody>
          <a:bodyPr>
            <a:noAutofit/>
          </a:bodyPr>
          <a:lstStyle/>
          <a:p>
            <a:r>
              <a:rPr lang="he-IL" sz="3200" dirty="0"/>
              <a:t>חלון </a:t>
            </a:r>
            <a:r>
              <a:rPr lang="he-IL" sz="3200" dirty="0" err="1"/>
              <a:t>ג'הארי</a:t>
            </a:r>
            <a:r>
              <a:rPr lang="he-IL" sz="3200" dirty="0"/>
              <a:t> נקרא על שם ממציאיו – ג'ו לופט והארי </a:t>
            </a:r>
            <a:r>
              <a:rPr lang="he-IL" sz="3200" dirty="0" err="1"/>
              <a:t>אינגהאם</a:t>
            </a:r>
            <a:r>
              <a:rPr lang="he-IL" sz="3200" dirty="0"/>
              <a:t>. זהו דגם שמכוון לסייע למשתתפי הקבוצה להבין טוב יותר את עצמם ואת האחרים. "חלון </a:t>
            </a:r>
            <a:r>
              <a:rPr lang="he-IL" sz="3200" dirty="0" err="1"/>
              <a:t>ג'והארי</a:t>
            </a:r>
            <a:r>
              <a:rPr lang="he-IL" sz="3200" dirty="0"/>
              <a:t> הוא דגם להתנהגות בין אישית המתאר בצורה בהירה תהליכים של חשיפה עצמית. כך הוא נראה:</a:t>
            </a:r>
          </a:p>
        </p:txBody>
      </p:sp>
      <p:graphicFrame>
        <p:nvGraphicFramePr>
          <p:cNvPr id="4" name="טבלה 3">
            <a:extLst>
              <a:ext uri="{FF2B5EF4-FFF2-40B4-BE49-F238E27FC236}">
                <a16:creationId xmlns:a16="http://schemas.microsoft.com/office/drawing/2014/main" id="{4100AB20-9FF4-46FE-951A-565A12545CD8}"/>
              </a:ext>
            </a:extLst>
          </p:cNvPr>
          <p:cNvGraphicFramePr>
            <a:graphicFrameLocks noGrp="1"/>
          </p:cNvGraphicFramePr>
          <p:nvPr>
            <p:extLst>
              <p:ext uri="{D42A27DB-BD31-4B8C-83A1-F6EECF244321}">
                <p14:modId xmlns:p14="http://schemas.microsoft.com/office/powerpoint/2010/main" val="532493301"/>
              </p:ext>
            </p:extLst>
          </p:nvPr>
        </p:nvGraphicFramePr>
        <p:xfrm>
          <a:off x="274765" y="1950720"/>
          <a:ext cx="5130355" cy="4765040"/>
        </p:xfrm>
        <a:graphic>
          <a:graphicData uri="http://schemas.openxmlformats.org/drawingml/2006/table">
            <a:tbl>
              <a:tblPr rtl="1" firstRow="1" bandRow="1">
                <a:tableStyleId>{00A15C55-8517-42AA-B614-E9B94910E393}</a:tableStyleId>
              </a:tblPr>
              <a:tblGrid>
                <a:gridCol w="1610085">
                  <a:extLst>
                    <a:ext uri="{9D8B030D-6E8A-4147-A177-3AD203B41FA5}">
                      <a16:colId xmlns:a16="http://schemas.microsoft.com/office/drawing/2014/main" val="3746968011"/>
                    </a:ext>
                  </a:extLst>
                </a:gridCol>
                <a:gridCol w="1760135">
                  <a:extLst>
                    <a:ext uri="{9D8B030D-6E8A-4147-A177-3AD203B41FA5}">
                      <a16:colId xmlns:a16="http://schemas.microsoft.com/office/drawing/2014/main" val="1390892060"/>
                    </a:ext>
                  </a:extLst>
                </a:gridCol>
                <a:gridCol w="1760135">
                  <a:extLst>
                    <a:ext uri="{9D8B030D-6E8A-4147-A177-3AD203B41FA5}">
                      <a16:colId xmlns:a16="http://schemas.microsoft.com/office/drawing/2014/main" val="1662190502"/>
                    </a:ext>
                  </a:extLst>
                </a:gridCol>
              </a:tblGrid>
              <a:tr h="885380">
                <a:tc>
                  <a:txBody>
                    <a:bodyPr/>
                    <a:lstStyle/>
                    <a:p>
                      <a:pPr rtl="1"/>
                      <a:endParaRPr lang="he-IL" dirty="0"/>
                    </a:p>
                  </a:txBody>
                  <a:tcPr anchor="ctr"/>
                </a:tc>
                <a:tc>
                  <a:txBody>
                    <a:bodyPr/>
                    <a:lstStyle/>
                    <a:p>
                      <a:pPr rtl="1"/>
                      <a:r>
                        <a:rPr lang="he-IL" dirty="0"/>
                        <a:t>ידוע לי</a:t>
                      </a:r>
                    </a:p>
                  </a:txBody>
                  <a:tcPr anchor="ctr"/>
                </a:tc>
                <a:tc>
                  <a:txBody>
                    <a:bodyPr/>
                    <a:lstStyle/>
                    <a:p>
                      <a:pPr rtl="1"/>
                      <a:r>
                        <a:rPr lang="he-IL" dirty="0"/>
                        <a:t>לא ידוע לי</a:t>
                      </a:r>
                    </a:p>
                  </a:txBody>
                  <a:tcPr anchor="ctr"/>
                </a:tc>
                <a:extLst>
                  <a:ext uri="{0D108BD9-81ED-4DB2-BD59-A6C34878D82A}">
                    <a16:rowId xmlns:a16="http://schemas.microsoft.com/office/drawing/2014/main" val="1677013178"/>
                  </a:ext>
                </a:extLst>
              </a:tr>
              <a:tr h="1939830">
                <a:tc>
                  <a:txBody>
                    <a:bodyPr/>
                    <a:lstStyle/>
                    <a:p>
                      <a:pPr rtl="1"/>
                      <a:r>
                        <a:rPr lang="he-IL" dirty="0"/>
                        <a:t>ידוע לאחרים</a:t>
                      </a:r>
                    </a:p>
                  </a:txBody>
                  <a:tcPr anchor="ctr"/>
                </a:tc>
                <a:tc>
                  <a:txBody>
                    <a:bodyPr/>
                    <a:lstStyle/>
                    <a:p>
                      <a:pPr rtl="1"/>
                      <a:endParaRPr lang="he-IL" dirty="0"/>
                    </a:p>
                  </a:txBody>
                  <a:tcPr anchor="ctr"/>
                </a:tc>
                <a:tc>
                  <a:txBody>
                    <a:bodyPr/>
                    <a:lstStyle/>
                    <a:p>
                      <a:pPr rtl="1"/>
                      <a:endParaRPr lang="he-IL" dirty="0"/>
                    </a:p>
                  </a:txBody>
                  <a:tcPr anchor="ctr"/>
                </a:tc>
                <a:extLst>
                  <a:ext uri="{0D108BD9-81ED-4DB2-BD59-A6C34878D82A}">
                    <a16:rowId xmlns:a16="http://schemas.microsoft.com/office/drawing/2014/main" val="3072901897"/>
                  </a:ext>
                </a:extLst>
              </a:tr>
              <a:tr h="1939830">
                <a:tc>
                  <a:txBody>
                    <a:bodyPr/>
                    <a:lstStyle/>
                    <a:p>
                      <a:pPr rtl="1"/>
                      <a:r>
                        <a:rPr lang="he-IL" dirty="0"/>
                        <a:t>לא ידוע לאחרים</a:t>
                      </a:r>
                    </a:p>
                  </a:txBody>
                  <a:tcPr anchor="ctr"/>
                </a:tc>
                <a:tc>
                  <a:txBody>
                    <a:bodyPr/>
                    <a:lstStyle/>
                    <a:p>
                      <a:pPr rtl="1"/>
                      <a:endParaRPr lang="he-IL" dirty="0"/>
                    </a:p>
                  </a:txBody>
                  <a:tcPr anchor="ctr"/>
                </a:tc>
                <a:tc>
                  <a:txBody>
                    <a:bodyPr/>
                    <a:lstStyle/>
                    <a:p>
                      <a:pPr rtl="1"/>
                      <a:endParaRPr lang="he-IL" dirty="0"/>
                    </a:p>
                  </a:txBody>
                  <a:tcPr anchor="ctr"/>
                </a:tc>
                <a:extLst>
                  <a:ext uri="{0D108BD9-81ED-4DB2-BD59-A6C34878D82A}">
                    <a16:rowId xmlns:a16="http://schemas.microsoft.com/office/drawing/2014/main" val="2166979064"/>
                  </a:ext>
                </a:extLst>
              </a:tr>
            </a:tbl>
          </a:graphicData>
        </a:graphic>
      </p:graphicFrame>
      <p:pic>
        <p:nvPicPr>
          <p:cNvPr id="5" name="תמונה 4">
            <a:extLst>
              <a:ext uri="{FF2B5EF4-FFF2-40B4-BE49-F238E27FC236}">
                <a16:creationId xmlns:a16="http://schemas.microsoft.com/office/drawing/2014/main" id="{FA950BFB-655C-4CF0-AF5D-CA4423609DD1}"/>
              </a:ext>
            </a:extLst>
          </p:cNvPr>
          <p:cNvPicPr>
            <a:picLocks noChangeAspect="1"/>
          </p:cNvPicPr>
          <p:nvPr/>
        </p:nvPicPr>
        <p:blipFill rotWithShape="1">
          <a:blip r:embed="rId2">
            <a:clrChange>
              <a:clrFrom>
                <a:srgbClr val="FFFFFF"/>
              </a:clrFrom>
              <a:clrTo>
                <a:srgbClr val="FFFFFF">
                  <a:alpha val="0"/>
                </a:srgbClr>
              </a:clrTo>
            </a:clrChange>
          </a:blip>
          <a:srcRect b="12379"/>
          <a:stretch/>
        </p:blipFill>
        <p:spPr>
          <a:xfrm>
            <a:off x="2128758" y="3398423"/>
            <a:ext cx="1609090" cy="934817"/>
          </a:xfrm>
          <a:prstGeom prst="rect">
            <a:avLst/>
          </a:prstGeom>
        </p:spPr>
      </p:pic>
      <p:pic>
        <p:nvPicPr>
          <p:cNvPr id="6" name="תמונה 5">
            <a:extLst>
              <a:ext uri="{FF2B5EF4-FFF2-40B4-BE49-F238E27FC236}">
                <a16:creationId xmlns:a16="http://schemas.microsoft.com/office/drawing/2014/main" id="{1CF419C6-2916-4A99-BCD3-1286BFC257E3}"/>
              </a:ext>
            </a:extLst>
          </p:cNvPr>
          <p:cNvPicPr>
            <a:picLocks noChangeAspect="1"/>
          </p:cNvPicPr>
          <p:nvPr/>
        </p:nvPicPr>
        <p:blipFill rotWithShape="1">
          <a:blip r:embed="rId3">
            <a:duotone>
              <a:schemeClr val="accent4">
                <a:shade val="45000"/>
                <a:satMod val="135000"/>
              </a:schemeClr>
              <a:prstClr val="white"/>
            </a:duotone>
          </a:blip>
          <a:srcRect l="14288" r="12823" b="6822"/>
          <a:stretch/>
        </p:blipFill>
        <p:spPr>
          <a:xfrm>
            <a:off x="291431" y="3230783"/>
            <a:ext cx="1749141" cy="1252170"/>
          </a:xfrm>
          <a:prstGeom prst="rect">
            <a:avLst/>
          </a:prstGeom>
        </p:spPr>
      </p:pic>
      <p:pic>
        <p:nvPicPr>
          <p:cNvPr id="7" name="תמונה 6">
            <a:extLst>
              <a:ext uri="{FF2B5EF4-FFF2-40B4-BE49-F238E27FC236}">
                <a16:creationId xmlns:a16="http://schemas.microsoft.com/office/drawing/2014/main" id="{486A14DE-383A-4E66-849B-011BEBA879A8}"/>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2053364" y="4968240"/>
            <a:ext cx="1717742" cy="1431452"/>
          </a:xfrm>
          <a:prstGeom prst="rect">
            <a:avLst/>
          </a:prstGeom>
        </p:spPr>
      </p:pic>
      <p:pic>
        <p:nvPicPr>
          <p:cNvPr id="8" name="תמונה 7">
            <a:extLst>
              <a:ext uri="{FF2B5EF4-FFF2-40B4-BE49-F238E27FC236}">
                <a16:creationId xmlns:a16="http://schemas.microsoft.com/office/drawing/2014/main" id="{7B87DECA-6DE5-4877-A688-CA61759F6370}"/>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285455" y="4894866"/>
            <a:ext cx="1717742" cy="1963134"/>
          </a:xfrm>
          <a:prstGeom prst="rect">
            <a:avLst/>
          </a:prstGeom>
        </p:spPr>
      </p:pic>
      <p:sp>
        <p:nvSpPr>
          <p:cNvPr id="9" name="TextBox 8">
            <a:extLst>
              <a:ext uri="{FF2B5EF4-FFF2-40B4-BE49-F238E27FC236}">
                <a16:creationId xmlns:a16="http://schemas.microsoft.com/office/drawing/2014/main" id="{64B23B5F-62D6-4EFF-B71E-FE929F5BB62D}"/>
              </a:ext>
            </a:extLst>
          </p:cNvPr>
          <p:cNvSpPr txBox="1"/>
          <p:nvPr/>
        </p:nvSpPr>
        <p:spPr>
          <a:xfrm>
            <a:off x="2634928" y="2905482"/>
            <a:ext cx="1339376" cy="369332"/>
          </a:xfrm>
          <a:prstGeom prst="rect">
            <a:avLst/>
          </a:prstGeom>
          <a:noFill/>
        </p:spPr>
        <p:txBody>
          <a:bodyPr wrap="square" rtlCol="1">
            <a:spAutoFit/>
          </a:bodyPr>
          <a:lstStyle/>
          <a:p>
            <a:r>
              <a:rPr lang="he-IL" b="1" dirty="0">
                <a:solidFill>
                  <a:schemeClr val="bg1"/>
                </a:solidFill>
              </a:rPr>
              <a:t>פתוח</a:t>
            </a:r>
          </a:p>
        </p:txBody>
      </p:sp>
      <p:sp>
        <p:nvSpPr>
          <p:cNvPr id="10" name="TextBox 9">
            <a:extLst>
              <a:ext uri="{FF2B5EF4-FFF2-40B4-BE49-F238E27FC236}">
                <a16:creationId xmlns:a16="http://schemas.microsoft.com/office/drawing/2014/main" id="{C977CE54-05CE-4822-8DB7-C0EDFA791364}"/>
              </a:ext>
            </a:extLst>
          </p:cNvPr>
          <p:cNvSpPr txBox="1"/>
          <p:nvPr/>
        </p:nvSpPr>
        <p:spPr>
          <a:xfrm>
            <a:off x="748665" y="2896404"/>
            <a:ext cx="1198880" cy="369332"/>
          </a:xfrm>
          <a:prstGeom prst="rect">
            <a:avLst/>
          </a:prstGeom>
          <a:noFill/>
        </p:spPr>
        <p:txBody>
          <a:bodyPr wrap="square" rtlCol="1">
            <a:spAutoFit/>
          </a:bodyPr>
          <a:lstStyle/>
          <a:p>
            <a:r>
              <a:rPr lang="he-IL" b="1" dirty="0">
                <a:solidFill>
                  <a:schemeClr val="bg1"/>
                </a:solidFill>
              </a:rPr>
              <a:t>עיוור</a:t>
            </a:r>
          </a:p>
        </p:txBody>
      </p:sp>
      <p:sp>
        <p:nvSpPr>
          <p:cNvPr id="11" name="TextBox 10">
            <a:extLst>
              <a:ext uri="{FF2B5EF4-FFF2-40B4-BE49-F238E27FC236}">
                <a16:creationId xmlns:a16="http://schemas.microsoft.com/office/drawing/2014/main" id="{E999E977-560E-4801-8899-88D1CE47AEC2}"/>
              </a:ext>
            </a:extLst>
          </p:cNvPr>
          <p:cNvSpPr txBox="1"/>
          <p:nvPr/>
        </p:nvSpPr>
        <p:spPr>
          <a:xfrm>
            <a:off x="2357120" y="4968240"/>
            <a:ext cx="1213094" cy="369332"/>
          </a:xfrm>
          <a:prstGeom prst="rect">
            <a:avLst/>
          </a:prstGeom>
          <a:noFill/>
        </p:spPr>
        <p:txBody>
          <a:bodyPr wrap="square" rtlCol="1">
            <a:spAutoFit/>
          </a:bodyPr>
          <a:lstStyle/>
          <a:p>
            <a:r>
              <a:rPr lang="he-IL" dirty="0"/>
              <a:t>סמוי</a:t>
            </a:r>
          </a:p>
        </p:txBody>
      </p:sp>
      <p:sp>
        <p:nvSpPr>
          <p:cNvPr id="12" name="TextBox 11">
            <a:extLst>
              <a:ext uri="{FF2B5EF4-FFF2-40B4-BE49-F238E27FC236}">
                <a16:creationId xmlns:a16="http://schemas.microsoft.com/office/drawing/2014/main" id="{D11B00D8-7047-47CD-958F-4E753577D6E0}"/>
              </a:ext>
            </a:extLst>
          </p:cNvPr>
          <p:cNvSpPr txBox="1"/>
          <p:nvPr/>
        </p:nvSpPr>
        <p:spPr>
          <a:xfrm>
            <a:off x="2761210" y="4763254"/>
            <a:ext cx="1213094" cy="369332"/>
          </a:xfrm>
          <a:prstGeom prst="rect">
            <a:avLst/>
          </a:prstGeom>
          <a:noFill/>
        </p:spPr>
        <p:txBody>
          <a:bodyPr wrap="square" rtlCol="1">
            <a:spAutoFit/>
          </a:bodyPr>
          <a:lstStyle/>
          <a:p>
            <a:r>
              <a:rPr lang="he-IL" b="1" dirty="0">
                <a:solidFill>
                  <a:schemeClr val="bg1"/>
                </a:solidFill>
              </a:rPr>
              <a:t>סמוי</a:t>
            </a:r>
          </a:p>
        </p:txBody>
      </p:sp>
      <p:sp>
        <p:nvSpPr>
          <p:cNvPr id="13" name="TextBox 12">
            <a:extLst>
              <a:ext uri="{FF2B5EF4-FFF2-40B4-BE49-F238E27FC236}">
                <a16:creationId xmlns:a16="http://schemas.microsoft.com/office/drawing/2014/main" id="{4D769D26-22F1-4736-B475-22BE5F2CB2C7}"/>
              </a:ext>
            </a:extLst>
          </p:cNvPr>
          <p:cNvSpPr txBox="1"/>
          <p:nvPr/>
        </p:nvSpPr>
        <p:spPr>
          <a:xfrm>
            <a:off x="667195" y="4763254"/>
            <a:ext cx="1325361" cy="369332"/>
          </a:xfrm>
          <a:prstGeom prst="rect">
            <a:avLst/>
          </a:prstGeom>
          <a:noFill/>
        </p:spPr>
        <p:txBody>
          <a:bodyPr wrap="square" rtlCol="1">
            <a:spAutoFit/>
          </a:bodyPr>
          <a:lstStyle/>
          <a:p>
            <a:r>
              <a:rPr lang="he-IL" b="1" dirty="0">
                <a:solidFill>
                  <a:schemeClr val="bg1"/>
                </a:solidFill>
              </a:rPr>
              <a:t>בלתי ידוע</a:t>
            </a:r>
          </a:p>
        </p:txBody>
      </p:sp>
    </p:spTree>
    <p:extLst>
      <p:ext uri="{BB962C8B-B14F-4D97-AF65-F5344CB8AC3E}">
        <p14:creationId xmlns:p14="http://schemas.microsoft.com/office/powerpoint/2010/main" val="3609524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4C6E270-FEA3-4866-8B7F-F455A19C6303}"/>
              </a:ext>
            </a:extLst>
          </p:cNvPr>
          <p:cNvSpPr>
            <a:spLocks noGrp="1"/>
          </p:cNvSpPr>
          <p:nvPr>
            <p:ph type="title"/>
          </p:nvPr>
        </p:nvSpPr>
        <p:spPr>
          <a:xfrm>
            <a:off x="2252692" y="397287"/>
            <a:ext cx="8031480" cy="1116744"/>
          </a:xfrm>
        </p:spPr>
        <p:txBody>
          <a:bodyPr/>
          <a:lstStyle/>
          <a:p>
            <a:r>
              <a:rPr lang="he-IL" dirty="0"/>
              <a:t>חלון </a:t>
            </a:r>
            <a:r>
              <a:rPr lang="he-IL" dirty="0" err="1"/>
              <a:t>ג'והארי</a:t>
            </a:r>
            <a:endParaRPr lang="he-IL" dirty="0"/>
          </a:p>
        </p:txBody>
      </p:sp>
      <p:sp>
        <p:nvSpPr>
          <p:cNvPr id="3" name="מציין מיקום טקסט 2">
            <a:extLst>
              <a:ext uri="{FF2B5EF4-FFF2-40B4-BE49-F238E27FC236}">
                <a16:creationId xmlns:a16="http://schemas.microsoft.com/office/drawing/2014/main" id="{F5644896-C093-4FD0-B658-77F3ADA12311}"/>
              </a:ext>
            </a:extLst>
          </p:cNvPr>
          <p:cNvSpPr>
            <a:spLocks noGrp="1"/>
          </p:cNvSpPr>
          <p:nvPr>
            <p:ph type="body" idx="1"/>
          </p:nvPr>
        </p:nvSpPr>
        <p:spPr>
          <a:xfrm>
            <a:off x="83968" y="1788351"/>
            <a:ext cx="6801612" cy="4953319"/>
          </a:xfrm>
        </p:spPr>
        <p:txBody>
          <a:bodyPr>
            <a:noAutofit/>
          </a:bodyPr>
          <a:lstStyle/>
          <a:p>
            <a:r>
              <a:rPr lang="he-IL" sz="2800" dirty="0" err="1"/>
              <a:t>בינימין</a:t>
            </a:r>
            <a:r>
              <a:rPr lang="he-IL" sz="2800" dirty="0"/>
              <a:t> (1969) מפרט את ארבע שמשות החלון, הראשונה שקופה: דרכה אני יכול לראות מספר היבטים של עצמי והתנהגותי באותו אופן בו רואים אותם האחרים (ובה לא נדון) </a:t>
            </a:r>
          </a:p>
          <a:p>
            <a:r>
              <a:rPr lang="he-IL" sz="2800" dirty="0"/>
              <a:t>השמשה השנייה, שקופה לאחרים אך אטומה בפני דרכה הם מבחינים בחלק של אישיותי והתנהגותי שאני עוור לו. </a:t>
            </a:r>
          </a:p>
          <a:p>
            <a:r>
              <a:rPr lang="he-IL" sz="2800" dirty="0"/>
              <a:t>מבעד לשמשה השלישית, אני יכול להשקיף החוצה אך האחרים אינם יכולים להציץ פנימה. </a:t>
            </a:r>
          </a:p>
          <a:p>
            <a:r>
              <a:rPr lang="he-IL" sz="2800" dirty="0"/>
              <a:t>השמשה הרביעית אטומה בפני ובפני אחרים כאחד</a:t>
            </a:r>
          </a:p>
        </p:txBody>
      </p:sp>
      <p:pic>
        <p:nvPicPr>
          <p:cNvPr id="4" name="תמונה 3">
            <a:extLst>
              <a:ext uri="{FF2B5EF4-FFF2-40B4-BE49-F238E27FC236}">
                <a16:creationId xmlns:a16="http://schemas.microsoft.com/office/drawing/2014/main" id="{41D40750-A643-4435-81EF-DFB20DC8BA1D}"/>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7937369" y="2033852"/>
            <a:ext cx="2988296" cy="4707818"/>
          </a:xfrm>
          <a:prstGeom prst="rect">
            <a:avLst/>
          </a:prstGeom>
        </p:spPr>
      </p:pic>
    </p:spTree>
    <p:extLst>
      <p:ext uri="{BB962C8B-B14F-4D97-AF65-F5344CB8AC3E}">
        <p14:creationId xmlns:p14="http://schemas.microsoft.com/office/powerpoint/2010/main" val="1008126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F3303E5-B2BF-4B20-BE53-1BFA46D5C6BF}"/>
              </a:ext>
            </a:extLst>
          </p:cNvPr>
          <p:cNvSpPr>
            <a:spLocks noGrp="1"/>
          </p:cNvSpPr>
          <p:nvPr>
            <p:ph type="title"/>
          </p:nvPr>
        </p:nvSpPr>
        <p:spPr>
          <a:xfrm>
            <a:off x="2255520" y="203200"/>
            <a:ext cx="7503160" cy="1015838"/>
          </a:xfrm>
        </p:spPr>
        <p:txBody>
          <a:bodyPr>
            <a:normAutofit fontScale="90000"/>
          </a:bodyPr>
          <a:lstStyle/>
          <a:p>
            <a:r>
              <a:rPr lang="he-IL" dirty="0"/>
              <a:t>חלון </a:t>
            </a:r>
            <a:r>
              <a:rPr lang="he-IL" dirty="0" err="1"/>
              <a:t>ג'והארי</a:t>
            </a:r>
            <a:r>
              <a:rPr lang="he-IL" dirty="0"/>
              <a:t> השמשה השנייה - משוב</a:t>
            </a:r>
          </a:p>
        </p:txBody>
      </p:sp>
      <p:sp>
        <p:nvSpPr>
          <p:cNvPr id="3" name="מציין מיקום טקסט 2">
            <a:extLst>
              <a:ext uri="{FF2B5EF4-FFF2-40B4-BE49-F238E27FC236}">
                <a16:creationId xmlns:a16="http://schemas.microsoft.com/office/drawing/2014/main" id="{97E640D5-3EC9-4F51-AD04-634C4A557BFB}"/>
              </a:ext>
            </a:extLst>
          </p:cNvPr>
          <p:cNvSpPr>
            <a:spLocks noGrp="1"/>
          </p:cNvSpPr>
          <p:nvPr>
            <p:ph type="body" idx="1"/>
          </p:nvPr>
        </p:nvSpPr>
        <p:spPr>
          <a:xfrm>
            <a:off x="0" y="1137758"/>
            <a:ext cx="6801612" cy="5445922"/>
          </a:xfrm>
        </p:spPr>
        <p:txBody>
          <a:bodyPr>
            <a:noAutofit/>
          </a:bodyPr>
          <a:lstStyle/>
          <a:p>
            <a:r>
              <a:rPr lang="he-IL" sz="2800" dirty="0"/>
              <a:t>לחלק מהתנהגויותינו אנו עיוורים וגם חרשים אנו מסתירים מעצמינו באופן בלתי מודע אבל הם חלק מאתנו וחלק זה מועבר אל האחרים.   לדוגמא  בעיני האחרים אני נתפס כעצבני בעוד אני סבור שאני רגוע, בנים למדו לדחוק רגשות של רכות ופחד ולקבל תוקפנות וכוח כחלק מעצמם. יש בנים שקשה להם לראות ולקבל חלקים נשיים שיש בהם אבל חבריהם מבחינים באותם חלקים בקלות.</a:t>
            </a:r>
          </a:p>
          <a:p>
            <a:r>
              <a:rPr lang="he-IL" sz="2800" dirty="0"/>
              <a:t>חלק זה נקרא משוב והנו נכונות להתייצב מול  מה שחברי הקבוצה האחרים רואים בך שומעים מתוכך וחשים כלפיך.</a:t>
            </a:r>
          </a:p>
          <a:p>
            <a:endParaRPr lang="he-IL" sz="2800" dirty="0"/>
          </a:p>
        </p:txBody>
      </p:sp>
      <p:pic>
        <p:nvPicPr>
          <p:cNvPr id="4" name="תמונה 3">
            <a:extLst>
              <a:ext uri="{FF2B5EF4-FFF2-40B4-BE49-F238E27FC236}">
                <a16:creationId xmlns:a16="http://schemas.microsoft.com/office/drawing/2014/main" id="{94A134E0-5358-438C-9AF1-607E220C6A4D}"/>
              </a:ext>
            </a:extLst>
          </p:cNvPr>
          <p:cNvPicPr>
            <a:picLocks noChangeAspect="1"/>
          </p:cNvPicPr>
          <p:nvPr/>
        </p:nvPicPr>
        <p:blipFill>
          <a:blip r:embed="rId2">
            <a:clrChange>
              <a:clrFrom>
                <a:srgbClr val="8F8D81"/>
              </a:clrFrom>
              <a:clrTo>
                <a:srgbClr val="8F8D81">
                  <a:alpha val="0"/>
                </a:srgbClr>
              </a:clrTo>
            </a:clrChange>
          </a:blip>
          <a:stretch>
            <a:fillRect/>
          </a:stretch>
        </p:blipFill>
        <p:spPr>
          <a:xfrm>
            <a:off x="6682075" y="1889922"/>
            <a:ext cx="5509925" cy="3830320"/>
          </a:xfrm>
          <a:prstGeom prst="rect">
            <a:avLst/>
          </a:prstGeom>
        </p:spPr>
      </p:pic>
    </p:spTree>
    <p:extLst>
      <p:ext uri="{BB962C8B-B14F-4D97-AF65-F5344CB8AC3E}">
        <p14:creationId xmlns:p14="http://schemas.microsoft.com/office/powerpoint/2010/main" val="1396594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FBFC224-1977-48B2-8878-D0FEADF212C8}"/>
              </a:ext>
            </a:extLst>
          </p:cNvPr>
          <p:cNvSpPr>
            <a:spLocks noGrp="1"/>
          </p:cNvSpPr>
          <p:nvPr>
            <p:ph type="title"/>
          </p:nvPr>
        </p:nvSpPr>
        <p:spPr>
          <a:xfrm>
            <a:off x="1221740" y="396240"/>
            <a:ext cx="9748520" cy="985520"/>
          </a:xfrm>
        </p:spPr>
        <p:txBody>
          <a:bodyPr/>
          <a:lstStyle/>
          <a:p>
            <a:r>
              <a:rPr lang="he-IL" dirty="0"/>
              <a:t>חלון </a:t>
            </a:r>
            <a:r>
              <a:rPr lang="he-IL" dirty="0" err="1"/>
              <a:t>ג'והארי</a:t>
            </a:r>
            <a:r>
              <a:rPr lang="he-IL" dirty="0"/>
              <a:t> השמשה השלישית – גילוי עצמי</a:t>
            </a:r>
          </a:p>
        </p:txBody>
      </p:sp>
      <p:sp>
        <p:nvSpPr>
          <p:cNvPr id="3" name="מציין מיקום טקסט 2">
            <a:extLst>
              <a:ext uri="{FF2B5EF4-FFF2-40B4-BE49-F238E27FC236}">
                <a16:creationId xmlns:a16="http://schemas.microsoft.com/office/drawing/2014/main" id="{AB4F0245-4A49-4C67-B5E8-A255512CB152}"/>
              </a:ext>
            </a:extLst>
          </p:cNvPr>
          <p:cNvSpPr>
            <a:spLocks noGrp="1"/>
          </p:cNvSpPr>
          <p:nvPr>
            <p:ph type="body" idx="1"/>
          </p:nvPr>
        </p:nvSpPr>
        <p:spPr>
          <a:xfrm>
            <a:off x="459994" y="1710865"/>
            <a:ext cx="6801612" cy="1265082"/>
          </a:xfrm>
        </p:spPr>
        <p:txBody>
          <a:bodyPr>
            <a:noAutofit/>
          </a:bodyPr>
          <a:lstStyle/>
          <a:p>
            <a:r>
              <a:rPr lang="he-IL" sz="2800" dirty="0"/>
              <a:t>אנו מסתירים דברים מאחרים ואף איננו מתיימרים לשתפם כלל, אנו מתביישים בחלק מעברינו יש לנו רגשות אשם לגבי כמה מהדברים שעשינו, אנו חשים בושה אפילו לגבי חלומותינו.. איננו יודעים אם להתוודות בפני הקבוצה, אנו חושבים לעצמינו הם בוודאי לא יבינו אותנו ולא אכפת להם כלל. </a:t>
            </a:r>
          </a:p>
          <a:p>
            <a:r>
              <a:rPr lang="he-IL" sz="2800" dirty="0"/>
              <a:t>הלימוד מתוך גילוי עצמי כרוך בנכונות לחשיפה עצמית כלפי אחרים. </a:t>
            </a:r>
          </a:p>
          <a:p>
            <a:r>
              <a:rPr lang="he-IL" sz="2800" dirty="0"/>
              <a:t>כדי לצמצם אטימות ולחשוף עניינים סמויים יש להרחיב את שמשת הפתיחות (מספר 1). </a:t>
            </a:r>
          </a:p>
        </p:txBody>
      </p:sp>
      <p:pic>
        <p:nvPicPr>
          <p:cNvPr id="4" name="תמונה 3">
            <a:extLst>
              <a:ext uri="{FF2B5EF4-FFF2-40B4-BE49-F238E27FC236}">
                <a16:creationId xmlns:a16="http://schemas.microsoft.com/office/drawing/2014/main" id="{4105916C-6804-47F9-B7C7-FE012824F771}"/>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7770653" y="1381760"/>
            <a:ext cx="3777608" cy="4659570"/>
          </a:xfrm>
          <a:prstGeom prst="rect">
            <a:avLst/>
          </a:prstGeom>
        </p:spPr>
      </p:pic>
    </p:spTree>
    <p:extLst>
      <p:ext uri="{BB962C8B-B14F-4D97-AF65-F5344CB8AC3E}">
        <p14:creationId xmlns:p14="http://schemas.microsoft.com/office/powerpoint/2010/main" val="1013438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AA91910-8A4F-424A-BF4D-8A0685A55B93}"/>
              </a:ext>
            </a:extLst>
          </p:cNvPr>
          <p:cNvSpPr>
            <a:spLocks noGrp="1"/>
          </p:cNvSpPr>
          <p:nvPr>
            <p:ph type="title"/>
          </p:nvPr>
        </p:nvSpPr>
        <p:spPr>
          <a:xfrm>
            <a:off x="2590800" y="436024"/>
            <a:ext cx="7614920" cy="1042256"/>
          </a:xfrm>
        </p:spPr>
        <p:txBody>
          <a:bodyPr/>
          <a:lstStyle/>
          <a:p>
            <a:r>
              <a:rPr lang="he-IL" dirty="0"/>
              <a:t>איך לתת, ולקבל משוב?</a:t>
            </a:r>
          </a:p>
        </p:txBody>
      </p:sp>
      <p:sp>
        <p:nvSpPr>
          <p:cNvPr id="3" name="מציין מיקום טקסט 2">
            <a:extLst>
              <a:ext uri="{FF2B5EF4-FFF2-40B4-BE49-F238E27FC236}">
                <a16:creationId xmlns:a16="http://schemas.microsoft.com/office/drawing/2014/main" id="{86B9FD4A-0A1F-4521-8A39-FC41A19AF65C}"/>
              </a:ext>
            </a:extLst>
          </p:cNvPr>
          <p:cNvSpPr>
            <a:spLocks noGrp="1"/>
          </p:cNvSpPr>
          <p:nvPr>
            <p:ph type="body" idx="1"/>
          </p:nvPr>
        </p:nvSpPr>
        <p:spPr>
          <a:xfrm>
            <a:off x="589280" y="1605280"/>
            <a:ext cx="6530086" cy="1390987"/>
          </a:xfrm>
        </p:spPr>
        <p:txBody>
          <a:bodyPr>
            <a:normAutofit fontScale="25000" lnSpcReduction="20000"/>
          </a:bodyPr>
          <a:lstStyle/>
          <a:p>
            <a:r>
              <a:rPr lang="he-IL" sz="9600" b="1" dirty="0"/>
              <a:t>איך לתת משוב?</a:t>
            </a:r>
          </a:p>
          <a:p>
            <a:pPr marL="342900" indent="-342900">
              <a:buFont typeface="Arial" panose="020B0604020202020204" pitchFamily="34" charset="0"/>
              <a:buChar char="•"/>
            </a:pPr>
            <a:r>
              <a:rPr lang="he-IL" sz="9600" dirty="0"/>
              <a:t>התייחס לדברים שניתנים לשינוי, תהיה ספציפי ללא הכללות.</a:t>
            </a:r>
          </a:p>
          <a:p>
            <a:pPr marL="342900" indent="-342900">
              <a:buFont typeface="Arial" panose="020B0604020202020204" pitchFamily="34" charset="0"/>
              <a:buChar char="•"/>
            </a:pPr>
            <a:r>
              <a:rPr lang="he-IL" sz="9600" dirty="0"/>
              <a:t>תן תיאור ללא הערכה ושיפוט.</a:t>
            </a:r>
          </a:p>
          <a:p>
            <a:pPr marL="342900" indent="-342900">
              <a:buFont typeface="Arial" panose="020B0604020202020204" pitchFamily="34" charset="0"/>
              <a:buChar char="•"/>
            </a:pPr>
            <a:r>
              <a:rPr lang="he-IL" sz="9600" dirty="0"/>
              <a:t>תן את המשוב מתוך כוונה לעזור למקבל המשוב.</a:t>
            </a:r>
          </a:p>
          <a:p>
            <a:pPr marL="342900" indent="-342900">
              <a:buFont typeface="Arial" panose="020B0604020202020204" pitchFamily="34" charset="0"/>
              <a:buChar char="•"/>
            </a:pPr>
            <a:r>
              <a:rPr lang="he-IL" sz="9600" dirty="0"/>
              <a:t>הדגש את החיובי יותר מהשלילי. </a:t>
            </a:r>
          </a:p>
          <a:p>
            <a:pPr marL="342900" indent="-342900">
              <a:buFont typeface="Arial" panose="020B0604020202020204" pitchFamily="34" charset="0"/>
              <a:buChar char="•"/>
            </a:pPr>
            <a:r>
              <a:rPr lang="he-IL" sz="9600" dirty="0"/>
              <a:t>קח אחריות למשוב שאתה נותן, יש לבדקו גם אצל אחרים. </a:t>
            </a:r>
          </a:p>
          <a:p>
            <a:pPr marL="342900" indent="-342900">
              <a:buFont typeface="Arial" panose="020B0604020202020204" pitchFamily="34" charset="0"/>
              <a:buChar char="•"/>
            </a:pPr>
            <a:r>
              <a:rPr lang="he-IL" sz="9600" dirty="0"/>
              <a:t>דבר מתוך אמפתיה ובאווירה של אמון הדדי </a:t>
            </a:r>
          </a:p>
          <a:p>
            <a:r>
              <a:rPr lang="he-IL" sz="9600" b="1" dirty="0"/>
              <a:t>איך לקבל משוב?</a:t>
            </a:r>
          </a:p>
          <a:p>
            <a:pPr marL="342900" indent="-342900">
              <a:buFont typeface="Arial" panose="020B0604020202020204" pitchFamily="34" charset="0"/>
              <a:buChar char="•"/>
            </a:pPr>
            <a:r>
              <a:rPr lang="he-IL" sz="9600" dirty="0"/>
              <a:t>השתדל לא להגיב בהתגוננות למשוב שקיבלת. </a:t>
            </a:r>
          </a:p>
          <a:p>
            <a:pPr marL="342900" indent="-342900">
              <a:buFont typeface="Arial" panose="020B0604020202020204" pitchFamily="34" charset="0"/>
              <a:buChar char="•"/>
            </a:pPr>
            <a:r>
              <a:rPr lang="he-IL" sz="9600" dirty="0"/>
              <a:t>נס לברר ולקלוט אם הבנת את המשוב כהלכה.</a:t>
            </a:r>
          </a:p>
          <a:p>
            <a:pPr marL="342900" indent="-342900">
              <a:buFont typeface="Arial" panose="020B0604020202020204" pitchFamily="34" charset="0"/>
              <a:buChar char="•"/>
            </a:pPr>
            <a:r>
              <a:rPr lang="he-IL" sz="9600" dirty="0"/>
              <a:t>נסה להסביר את התנהגותך מבלי להתגונן.</a:t>
            </a:r>
          </a:p>
          <a:p>
            <a:pPr marL="342900" indent="-342900">
              <a:buFont typeface="Arial" panose="020B0604020202020204" pitchFamily="34" charset="0"/>
              <a:buChar char="•"/>
            </a:pPr>
            <a:endParaRPr lang="he-IL" sz="8000" dirty="0"/>
          </a:p>
          <a:p>
            <a:pPr marL="342900" indent="-342900">
              <a:buFont typeface="Arial" panose="020B0604020202020204" pitchFamily="34" charset="0"/>
              <a:buChar char="•"/>
            </a:pPr>
            <a:endParaRPr lang="he-IL" dirty="0"/>
          </a:p>
        </p:txBody>
      </p:sp>
      <p:pic>
        <p:nvPicPr>
          <p:cNvPr id="5" name="תמונה 4">
            <a:extLst>
              <a:ext uri="{FF2B5EF4-FFF2-40B4-BE49-F238E27FC236}">
                <a16:creationId xmlns:a16="http://schemas.microsoft.com/office/drawing/2014/main" id="{E8BD3D45-D5D1-4948-86B7-6AD5D3317443}"/>
              </a:ext>
            </a:extLst>
          </p:cNvPr>
          <p:cNvPicPr>
            <a:picLocks noChangeAspect="1"/>
          </p:cNvPicPr>
          <p:nvPr/>
        </p:nvPicPr>
        <p:blipFill rotWithShape="1">
          <a:blip r:embed="rId2">
            <a:clrChange>
              <a:clrFrom>
                <a:srgbClr val="FFFFFF"/>
              </a:clrFrom>
              <a:clrTo>
                <a:srgbClr val="FFFFFF">
                  <a:alpha val="0"/>
                </a:srgbClr>
              </a:clrTo>
            </a:clrChange>
          </a:blip>
          <a:srcRect l="6327" t="3726" r="7890" b="5432"/>
          <a:stretch/>
        </p:blipFill>
        <p:spPr>
          <a:xfrm>
            <a:off x="7487920" y="2235200"/>
            <a:ext cx="4307840" cy="3058160"/>
          </a:xfrm>
          <a:prstGeom prst="rect">
            <a:avLst/>
          </a:prstGeom>
        </p:spPr>
      </p:pic>
    </p:spTree>
    <p:extLst>
      <p:ext uri="{BB962C8B-B14F-4D97-AF65-F5344CB8AC3E}">
        <p14:creationId xmlns:p14="http://schemas.microsoft.com/office/powerpoint/2010/main" val="3244288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AABB133-D951-44E5-811D-38A4685C6E9C}"/>
              </a:ext>
            </a:extLst>
          </p:cNvPr>
          <p:cNvSpPr>
            <a:spLocks noGrp="1"/>
          </p:cNvSpPr>
          <p:nvPr>
            <p:ph type="title"/>
          </p:nvPr>
        </p:nvSpPr>
        <p:spPr>
          <a:xfrm>
            <a:off x="2875280" y="447040"/>
            <a:ext cx="7401560" cy="1045624"/>
          </a:xfrm>
        </p:spPr>
        <p:txBody>
          <a:bodyPr/>
          <a:lstStyle/>
          <a:p>
            <a:r>
              <a:rPr lang="he-IL" dirty="0"/>
              <a:t>שתיקות</a:t>
            </a:r>
          </a:p>
        </p:txBody>
      </p:sp>
      <p:sp>
        <p:nvSpPr>
          <p:cNvPr id="3" name="מציין מיקום טקסט 2">
            <a:extLst>
              <a:ext uri="{FF2B5EF4-FFF2-40B4-BE49-F238E27FC236}">
                <a16:creationId xmlns:a16="http://schemas.microsoft.com/office/drawing/2014/main" id="{715B709D-0FF7-4D80-90A7-33C5FB3CE41E}"/>
              </a:ext>
            </a:extLst>
          </p:cNvPr>
          <p:cNvSpPr>
            <a:spLocks noGrp="1"/>
          </p:cNvSpPr>
          <p:nvPr>
            <p:ph type="body" idx="1"/>
          </p:nvPr>
        </p:nvSpPr>
        <p:spPr>
          <a:xfrm>
            <a:off x="439674" y="1832785"/>
            <a:ext cx="6801612" cy="1265082"/>
          </a:xfrm>
        </p:spPr>
        <p:txBody>
          <a:bodyPr>
            <a:noAutofit/>
          </a:bodyPr>
          <a:lstStyle/>
          <a:p>
            <a:r>
              <a:rPr lang="he-IL" sz="3200" dirty="0">
                <a:solidFill>
                  <a:schemeClr val="bg1"/>
                </a:solidFill>
              </a:rPr>
              <a:t>הקבוצה השותקת או יחיד ששותק עלולים להיות חוויה מתסכלת עבור המנחה. לשתיקה בעיקר היבטים שלילים אמנם לעיתים הם חיוביים ותורמים ליחיד ולקבוצה. מנחה מיומן ידע להבחין מתי השתיקה מהווה חלק בלתי נפרד מהתהליך ומתי היא מבטאת התנגדות למנחה או לחברים בקבוצה.</a:t>
            </a:r>
          </a:p>
        </p:txBody>
      </p:sp>
      <p:pic>
        <p:nvPicPr>
          <p:cNvPr id="5" name="תמונה 4">
            <a:extLst>
              <a:ext uri="{FF2B5EF4-FFF2-40B4-BE49-F238E27FC236}">
                <a16:creationId xmlns:a16="http://schemas.microsoft.com/office/drawing/2014/main" id="{1CA53F3C-5574-4BDA-BC68-F9A5B5CB96B2}"/>
              </a:ext>
            </a:extLst>
          </p:cNvPr>
          <p:cNvPicPr>
            <a:picLocks noChangeAspect="1"/>
          </p:cNvPicPr>
          <p:nvPr/>
        </p:nvPicPr>
        <p:blipFill>
          <a:blip r:embed="rId2">
            <a:clrChange>
              <a:clrFrom>
                <a:srgbClr val="D9D9D7"/>
              </a:clrFrom>
              <a:clrTo>
                <a:srgbClr val="D9D9D7">
                  <a:alpha val="0"/>
                </a:srgbClr>
              </a:clrTo>
            </a:clrChange>
          </a:blip>
          <a:stretch>
            <a:fillRect/>
          </a:stretch>
        </p:blipFill>
        <p:spPr>
          <a:xfrm>
            <a:off x="7031522" y="2090581"/>
            <a:ext cx="5454166" cy="3629499"/>
          </a:xfrm>
          <a:prstGeom prst="rect">
            <a:avLst/>
          </a:prstGeom>
        </p:spPr>
      </p:pic>
    </p:spTree>
    <p:extLst>
      <p:ext uri="{BB962C8B-B14F-4D97-AF65-F5344CB8AC3E}">
        <p14:creationId xmlns:p14="http://schemas.microsoft.com/office/powerpoint/2010/main" val="2687131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DBE7546-BE5A-47C5-8254-F8512146EEC2}"/>
              </a:ext>
            </a:extLst>
          </p:cNvPr>
          <p:cNvSpPr>
            <a:spLocks noGrp="1"/>
          </p:cNvSpPr>
          <p:nvPr>
            <p:ph type="title"/>
          </p:nvPr>
        </p:nvSpPr>
        <p:spPr>
          <a:xfrm>
            <a:off x="2095500" y="149431"/>
            <a:ext cx="8001000" cy="1042256"/>
          </a:xfrm>
        </p:spPr>
        <p:txBody>
          <a:bodyPr/>
          <a:lstStyle/>
          <a:p>
            <a:r>
              <a:rPr lang="he-IL" dirty="0"/>
              <a:t>מה המשמעות של שתיקה בקבוצה?</a:t>
            </a:r>
          </a:p>
        </p:txBody>
      </p:sp>
      <p:sp>
        <p:nvSpPr>
          <p:cNvPr id="3" name="מציין מיקום טקסט 2">
            <a:extLst>
              <a:ext uri="{FF2B5EF4-FFF2-40B4-BE49-F238E27FC236}">
                <a16:creationId xmlns:a16="http://schemas.microsoft.com/office/drawing/2014/main" id="{A66DC0EC-9AA4-48E8-8FA5-E112E96BE807}"/>
              </a:ext>
            </a:extLst>
          </p:cNvPr>
          <p:cNvSpPr>
            <a:spLocks noGrp="1"/>
          </p:cNvSpPr>
          <p:nvPr>
            <p:ph type="body" idx="1"/>
          </p:nvPr>
        </p:nvSpPr>
        <p:spPr>
          <a:xfrm>
            <a:off x="236474" y="1191687"/>
            <a:ext cx="6801612" cy="1265082"/>
          </a:xfrm>
        </p:spPr>
        <p:txBody>
          <a:bodyPr>
            <a:noAutofit/>
          </a:bodyPr>
          <a:lstStyle/>
          <a:p>
            <a:r>
              <a:rPr lang="he-IL" sz="2400" dirty="0">
                <a:solidFill>
                  <a:schemeClr val="bg1"/>
                </a:solidFill>
              </a:rPr>
              <a:t>שלילי:</a:t>
            </a:r>
          </a:p>
          <a:p>
            <a:pPr marL="342900" indent="-342900">
              <a:buFont typeface="Arial" panose="020B0604020202020204" pitchFamily="34" charset="0"/>
              <a:buChar char="•"/>
            </a:pPr>
            <a:r>
              <a:rPr lang="he-IL" sz="2400" dirty="0">
                <a:solidFill>
                  <a:schemeClr val="bg1"/>
                </a:solidFill>
              </a:rPr>
              <a:t>בריחה של האדם ממציאות של עימות.</a:t>
            </a:r>
          </a:p>
          <a:p>
            <a:pPr marL="342900" indent="-342900">
              <a:buFont typeface="Arial" panose="020B0604020202020204" pitchFamily="34" charset="0"/>
              <a:buChar char="•"/>
            </a:pPr>
            <a:r>
              <a:rPr lang="he-IL" sz="2400">
                <a:solidFill>
                  <a:schemeClr val="bg1"/>
                </a:solidFill>
              </a:rPr>
              <a:t> ביטוי של </a:t>
            </a:r>
            <a:r>
              <a:rPr lang="he-IL" sz="2400" dirty="0">
                <a:solidFill>
                  <a:schemeClr val="bg1"/>
                </a:solidFill>
              </a:rPr>
              <a:t>קושי לבטא את התגובות, מאחר שמעולם האדם לא הביע רגשות.</a:t>
            </a:r>
          </a:p>
          <a:p>
            <a:pPr marL="342900" indent="-342900">
              <a:buFont typeface="Arial" panose="020B0604020202020204" pitchFamily="34" charset="0"/>
              <a:buChar char="•"/>
            </a:pPr>
            <a:r>
              <a:rPr lang="he-IL" sz="2400" dirty="0">
                <a:solidFill>
                  <a:schemeClr val="bg1"/>
                </a:solidFill>
              </a:rPr>
              <a:t>חשש ופחד מתגובות חברי הקבוצה. חיפוי על דו ערכיות. </a:t>
            </a:r>
          </a:p>
          <a:p>
            <a:pPr marL="342900" indent="-342900">
              <a:buFont typeface="Arial" panose="020B0604020202020204" pitchFamily="34" charset="0"/>
              <a:buChar char="•"/>
            </a:pPr>
            <a:r>
              <a:rPr lang="he-IL" sz="2400" dirty="0">
                <a:solidFill>
                  <a:schemeClr val="bg1"/>
                </a:solidFill>
              </a:rPr>
              <a:t>אפשרי שזהו סימן לסיום התהליך בקבוצה וחיפוש דרכים חלופיות.</a:t>
            </a:r>
          </a:p>
          <a:p>
            <a:pPr marL="342900" indent="-342900">
              <a:buFont typeface="Arial" panose="020B0604020202020204" pitchFamily="34" charset="0"/>
              <a:buChar char="•"/>
            </a:pPr>
            <a:r>
              <a:rPr lang="he-IL" sz="2400" dirty="0">
                <a:solidFill>
                  <a:schemeClr val="bg1"/>
                </a:solidFill>
              </a:rPr>
              <a:t>מכוונת, ומטרתה להעניש את המנחה או חברים בקבוצה.</a:t>
            </a:r>
          </a:p>
          <a:p>
            <a:r>
              <a:rPr lang="he-IL" sz="2400" dirty="0">
                <a:solidFill>
                  <a:schemeClr val="bg1"/>
                </a:solidFill>
              </a:rPr>
              <a:t>חיובי:</a:t>
            </a:r>
          </a:p>
          <a:p>
            <a:r>
              <a:rPr lang="he-IL" sz="2400" dirty="0">
                <a:solidFill>
                  <a:schemeClr val="bg1"/>
                </a:solidFill>
              </a:rPr>
              <a:t>חשיבה על מה לומר, משקף את הצורך בשינוי  התנהגות.</a:t>
            </a:r>
          </a:p>
          <a:p>
            <a:endParaRPr lang="he-IL" sz="2400" dirty="0">
              <a:solidFill>
                <a:schemeClr val="bg1"/>
              </a:solidFill>
            </a:endParaRPr>
          </a:p>
          <a:p>
            <a:endParaRPr lang="he-IL" sz="2400" dirty="0"/>
          </a:p>
        </p:txBody>
      </p:sp>
      <p:pic>
        <p:nvPicPr>
          <p:cNvPr id="4" name="תמונה 3">
            <a:extLst>
              <a:ext uri="{FF2B5EF4-FFF2-40B4-BE49-F238E27FC236}">
                <a16:creationId xmlns:a16="http://schemas.microsoft.com/office/drawing/2014/main" id="{2B1D1590-C839-4C4C-8587-CB7829031139}"/>
              </a:ext>
            </a:extLst>
          </p:cNvPr>
          <p:cNvPicPr>
            <a:picLocks noChangeAspect="1"/>
          </p:cNvPicPr>
          <p:nvPr/>
        </p:nvPicPr>
        <p:blipFill rotWithShape="1">
          <a:blip r:embed="rId2"/>
          <a:srcRect t="4864" b="2629"/>
          <a:stretch/>
        </p:blipFill>
        <p:spPr>
          <a:xfrm>
            <a:off x="7518400" y="2225041"/>
            <a:ext cx="4283295" cy="3962400"/>
          </a:xfrm>
          <a:prstGeom prst="rect">
            <a:avLst/>
          </a:prstGeom>
        </p:spPr>
      </p:pic>
    </p:spTree>
    <p:extLst>
      <p:ext uri="{BB962C8B-B14F-4D97-AF65-F5344CB8AC3E}">
        <p14:creationId xmlns:p14="http://schemas.microsoft.com/office/powerpoint/2010/main" val="3174620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2CB2227-C134-4E61-A76D-C3CEED17EE94}"/>
              </a:ext>
            </a:extLst>
          </p:cNvPr>
          <p:cNvSpPr>
            <a:spLocks noGrp="1"/>
          </p:cNvSpPr>
          <p:nvPr>
            <p:ph type="title"/>
          </p:nvPr>
        </p:nvSpPr>
        <p:spPr>
          <a:xfrm>
            <a:off x="3108960" y="141384"/>
            <a:ext cx="6690360" cy="833976"/>
          </a:xfrm>
        </p:spPr>
        <p:txBody>
          <a:bodyPr>
            <a:normAutofit fontScale="90000"/>
          </a:bodyPr>
          <a:lstStyle/>
          <a:p>
            <a:r>
              <a:rPr lang="he-IL" dirty="0"/>
              <a:t>השלכות השליליות של השתיקה</a:t>
            </a:r>
          </a:p>
        </p:txBody>
      </p:sp>
      <p:sp>
        <p:nvSpPr>
          <p:cNvPr id="3" name="מציין מיקום טקסט 2">
            <a:extLst>
              <a:ext uri="{FF2B5EF4-FFF2-40B4-BE49-F238E27FC236}">
                <a16:creationId xmlns:a16="http://schemas.microsoft.com/office/drawing/2014/main" id="{B787C452-4676-4AE6-8E52-6909B90CEE81}"/>
              </a:ext>
            </a:extLst>
          </p:cNvPr>
          <p:cNvSpPr>
            <a:spLocks noGrp="1"/>
          </p:cNvSpPr>
          <p:nvPr>
            <p:ph type="body" idx="1"/>
          </p:nvPr>
        </p:nvSpPr>
        <p:spPr>
          <a:xfrm>
            <a:off x="84074" y="863600"/>
            <a:ext cx="6801612" cy="1265082"/>
          </a:xfrm>
        </p:spPr>
        <p:txBody>
          <a:bodyPr>
            <a:noAutofit/>
          </a:bodyPr>
          <a:lstStyle/>
          <a:p>
            <a:r>
              <a:rPr lang="he-IL" sz="2400" dirty="0">
                <a:solidFill>
                  <a:schemeClr val="bg1"/>
                </a:solidFill>
              </a:rPr>
              <a:t>בספרות המקצועית נמצא ששתיקה לטווח ארוך בולמת ומפריעה לא רק לשותק אלא גם לקבוצה.</a:t>
            </a:r>
          </a:p>
          <a:p>
            <a:r>
              <a:rPr lang="he-IL" sz="2400" dirty="0">
                <a:solidFill>
                  <a:schemeClr val="bg1"/>
                </a:solidFill>
              </a:rPr>
              <a:t>לדעת יאלום אין לסמוך על כך שהאדם ששותק יגיע לשנוי התנהגותי בקבוצה לדעתו אדם ששותק הוא בעייתי תמיד!</a:t>
            </a:r>
          </a:p>
          <a:p>
            <a:r>
              <a:rPr lang="he-IL" sz="2400" dirty="0">
                <a:solidFill>
                  <a:schemeClr val="bg1"/>
                </a:solidFill>
              </a:rPr>
              <a:t>זיו (2001) לעומת זאת טוען, ששתיקה הינה התנהגות, לדעתו הצמיחה האישית הינה תהליך והשתיקה הינה מעין תהליך הבשלה, ובהתנסותו הבאה יאפשר לעצמו להשתתף מילולית.</a:t>
            </a:r>
          </a:p>
          <a:p>
            <a:r>
              <a:rPr lang="he-IL" sz="2400" dirty="0">
                <a:solidFill>
                  <a:schemeClr val="bg1"/>
                </a:solidFill>
              </a:rPr>
              <a:t>יאלום מיילס וליברמן טוענים במחקרם, שמשתתפים שהשתנו ביותר הם אלה בעלי היכולת להגדיל את מספר הזדמנויותיהם ללמידה בקבוצות לטווח קצר, וזאת על ידי השתתפות מלאה.</a:t>
            </a:r>
          </a:p>
          <a:p>
            <a:r>
              <a:rPr lang="he-IL" sz="2400" dirty="0" err="1">
                <a:solidFill>
                  <a:schemeClr val="bg1"/>
                </a:solidFill>
              </a:rPr>
              <a:t>לונרגן</a:t>
            </a:r>
            <a:r>
              <a:rPr lang="he-IL" sz="2400" dirty="0">
                <a:solidFill>
                  <a:schemeClr val="bg1"/>
                </a:solidFill>
              </a:rPr>
              <a:t> ומילר (1965) הראו שלא חשוב מה אומר המשתתף אלא ככל שהוא מדבר, כך גדל הסיכוי לשינוי חיובי בראיית עצמו.</a:t>
            </a:r>
          </a:p>
          <a:p>
            <a:endParaRPr lang="he-IL" sz="2400" dirty="0">
              <a:solidFill>
                <a:schemeClr val="bg1"/>
              </a:solidFill>
            </a:endParaRPr>
          </a:p>
        </p:txBody>
      </p:sp>
      <p:pic>
        <p:nvPicPr>
          <p:cNvPr id="4" name="תמונה 3">
            <a:extLst>
              <a:ext uri="{FF2B5EF4-FFF2-40B4-BE49-F238E27FC236}">
                <a16:creationId xmlns:a16="http://schemas.microsoft.com/office/drawing/2014/main" id="{0EB60771-933F-4D38-B294-114BAFDAE74F}"/>
              </a:ext>
            </a:extLst>
          </p:cNvPr>
          <p:cNvPicPr>
            <a:picLocks noChangeAspect="1"/>
          </p:cNvPicPr>
          <p:nvPr/>
        </p:nvPicPr>
        <p:blipFill>
          <a:blip r:embed="rId2"/>
          <a:stretch>
            <a:fillRect/>
          </a:stretch>
        </p:blipFill>
        <p:spPr>
          <a:xfrm>
            <a:off x="6885686" y="2128682"/>
            <a:ext cx="5161585" cy="3391366"/>
          </a:xfrm>
          <a:prstGeom prst="rect">
            <a:avLst/>
          </a:prstGeom>
        </p:spPr>
      </p:pic>
    </p:spTree>
    <p:extLst>
      <p:ext uri="{BB962C8B-B14F-4D97-AF65-F5344CB8AC3E}">
        <p14:creationId xmlns:p14="http://schemas.microsoft.com/office/powerpoint/2010/main" val="4134883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8BC2247-ED3C-488B-BF05-FF01F7F5D0F2}"/>
              </a:ext>
            </a:extLst>
          </p:cNvPr>
          <p:cNvSpPr>
            <a:spLocks noGrp="1"/>
          </p:cNvSpPr>
          <p:nvPr>
            <p:ph type="ctrTitle"/>
          </p:nvPr>
        </p:nvSpPr>
        <p:spPr>
          <a:xfrm>
            <a:off x="2534326" y="484900"/>
            <a:ext cx="6962480" cy="780662"/>
          </a:xfrm>
        </p:spPr>
        <p:txBody>
          <a:bodyPr>
            <a:normAutofit fontScale="90000"/>
          </a:bodyPr>
          <a:lstStyle/>
          <a:p>
            <a:r>
              <a:rPr lang="he-IL" dirty="0"/>
              <a:t>מהי תקשורת?</a:t>
            </a:r>
          </a:p>
        </p:txBody>
      </p:sp>
      <p:pic>
        <p:nvPicPr>
          <p:cNvPr id="2052" name="Picture 4" descr="ארבע תובנות על תקשורת בין אישית בארגון - איילת צורי - הדרכה בכתיבה עסקית">
            <a:extLst>
              <a:ext uri="{FF2B5EF4-FFF2-40B4-BE49-F238E27FC236}">
                <a16:creationId xmlns:a16="http://schemas.microsoft.com/office/drawing/2014/main" id="{38144220-EF72-4DEA-AA67-C1377A70E365}"/>
              </a:ext>
            </a:extLst>
          </p:cNvPr>
          <p:cNvPicPr>
            <a:picLocks noChangeAspect="1" noChangeArrowheads="1"/>
          </p:cNvPicPr>
          <p:nvPr/>
        </p:nvPicPr>
        <p:blipFill>
          <a:blip r:embed="rId2">
            <a:clrChange>
              <a:clrFrom>
                <a:srgbClr val="88B6B3"/>
              </a:clrFrom>
              <a:clrTo>
                <a:srgbClr val="88B6B3">
                  <a:alpha val="0"/>
                </a:srgbClr>
              </a:clrTo>
            </a:clrChange>
            <a:extLst>
              <a:ext uri="{28A0092B-C50C-407E-A947-70E740481C1C}">
                <a14:useLocalDpi xmlns:a14="http://schemas.microsoft.com/office/drawing/2010/main" val="0"/>
              </a:ext>
            </a:extLst>
          </a:blip>
          <a:srcRect/>
          <a:stretch>
            <a:fillRect/>
          </a:stretch>
        </p:blipFill>
        <p:spPr bwMode="auto">
          <a:xfrm>
            <a:off x="7172797" y="1702056"/>
            <a:ext cx="5327512" cy="3737210"/>
          </a:xfrm>
          <a:prstGeom prst="rect">
            <a:avLst/>
          </a:prstGeom>
          <a:noFill/>
          <a:extLst>
            <a:ext uri="{909E8E84-426E-40DD-AFC4-6F175D3DCCD1}">
              <a14:hiddenFill xmlns:a14="http://schemas.microsoft.com/office/drawing/2010/main">
                <a:solidFill>
                  <a:srgbClr val="FFFFFF"/>
                </a:solidFill>
              </a14:hiddenFill>
            </a:ext>
          </a:extLst>
        </p:spPr>
      </p:pic>
      <p:sp>
        <p:nvSpPr>
          <p:cNvPr id="3" name="כותרת משנה 2">
            <a:extLst>
              <a:ext uri="{FF2B5EF4-FFF2-40B4-BE49-F238E27FC236}">
                <a16:creationId xmlns:a16="http://schemas.microsoft.com/office/drawing/2014/main" id="{E2171765-62F3-4FD2-A7B4-DDA7F971C655}"/>
              </a:ext>
            </a:extLst>
          </p:cNvPr>
          <p:cNvSpPr>
            <a:spLocks noGrp="1"/>
          </p:cNvSpPr>
          <p:nvPr>
            <p:ph type="subTitle" idx="1"/>
          </p:nvPr>
        </p:nvSpPr>
        <p:spPr>
          <a:xfrm>
            <a:off x="79342" y="2390730"/>
            <a:ext cx="8103123" cy="3284205"/>
          </a:xfrm>
        </p:spPr>
        <p:txBody>
          <a:bodyPr>
            <a:normAutofit/>
          </a:bodyPr>
          <a:lstStyle/>
          <a:p>
            <a:r>
              <a:rPr lang="he-IL" sz="3200" dirty="0"/>
              <a:t>תקשורת היא תהליך של העברת מסר ממוסר המסר למקבלו, תקשורת היא אוסף סבוך של התנהגויות מילוליות ובלתי מילוליות המתרחשות במישורים אחדים, חלקים מסוימים של פעולות תקשורת ברורים ומובנים, בעוד שאחרים סמויים ומעורפלים</a:t>
            </a:r>
            <a:r>
              <a:rPr lang="he-IL" dirty="0"/>
              <a:t>.</a:t>
            </a:r>
          </a:p>
        </p:txBody>
      </p:sp>
    </p:spTree>
    <p:extLst>
      <p:ext uri="{BB962C8B-B14F-4D97-AF65-F5344CB8AC3E}">
        <p14:creationId xmlns:p14="http://schemas.microsoft.com/office/powerpoint/2010/main" val="2494486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38C9818-B0F1-4CA4-8BA6-7684E548B861}"/>
              </a:ext>
            </a:extLst>
          </p:cNvPr>
          <p:cNvSpPr>
            <a:spLocks noGrp="1"/>
          </p:cNvSpPr>
          <p:nvPr>
            <p:ph type="title"/>
          </p:nvPr>
        </p:nvSpPr>
        <p:spPr>
          <a:xfrm>
            <a:off x="2695194" y="339364"/>
            <a:ext cx="7151016" cy="808697"/>
          </a:xfrm>
        </p:spPr>
        <p:txBody>
          <a:bodyPr>
            <a:normAutofit fontScale="90000"/>
          </a:bodyPr>
          <a:lstStyle/>
          <a:p>
            <a:r>
              <a:rPr lang="he-IL" dirty="0"/>
              <a:t>הצעות למנחה</a:t>
            </a:r>
          </a:p>
        </p:txBody>
      </p:sp>
      <p:sp>
        <p:nvSpPr>
          <p:cNvPr id="3" name="מציין מיקום טקסט 2">
            <a:extLst>
              <a:ext uri="{FF2B5EF4-FFF2-40B4-BE49-F238E27FC236}">
                <a16:creationId xmlns:a16="http://schemas.microsoft.com/office/drawing/2014/main" id="{58162880-C957-402A-838A-21662F7591E5}"/>
              </a:ext>
            </a:extLst>
          </p:cNvPr>
          <p:cNvSpPr>
            <a:spLocks noGrp="1"/>
          </p:cNvSpPr>
          <p:nvPr>
            <p:ph type="body" idx="1"/>
          </p:nvPr>
        </p:nvSpPr>
        <p:spPr>
          <a:xfrm>
            <a:off x="0" y="1420729"/>
            <a:ext cx="6801612" cy="1265082"/>
          </a:xfrm>
        </p:spPr>
        <p:txBody>
          <a:bodyPr>
            <a:normAutofit fontScale="25000" lnSpcReduction="20000"/>
          </a:bodyPr>
          <a:lstStyle/>
          <a:p>
            <a:r>
              <a:rPr lang="he-IL" sz="9600" dirty="0">
                <a:solidFill>
                  <a:schemeClr val="bg1"/>
                </a:solidFill>
              </a:rPr>
              <a:t>א: למד להעריך נכון את משמעות השתיקה ואבחן באיזו מידה היא משקפת התנגדות או מהווה חלק בלתי נפרד מתהליך של עיבוד ופיתוח מודעות</a:t>
            </a:r>
          </a:p>
          <a:p>
            <a:r>
              <a:rPr lang="he-IL" sz="9600" dirty="0">
                <a:solidFill>
                  <a:schemeClr val="bg1"/>
                </a:solidFill>
              </a:rPr>
              <a:t>ב: אם ההבחנה היא שהשתיקה בקבוצה מהווה חיפוי לכעסים רצוי:</a:t>
            </a:r>
          </a:p>
          <a:p>
            <a:pPr marL="342900" indent="-342900">
              <a:buFont typeface="Arial" panose="020B0604020202020204" pitchFamily="34" charset="0"/>
              <a:buChar char="•"/>
            </a:pPr>
            <a:r>
              <a:rPr lang="he-IL" sz="9600" dirty="0">
                <a:solidFill>
                  <a:schemeClr val="bg1"/>
                </a:solidFill>
              </a:rPr>
              <a:t>לשקף לקבוצה, ולבקש מהם משוב למחשבותיהם </a:t>
            </a:r>
            <a:r>
              <a:rPr lang="he-IL" sz="9600" dirty="0" err="1">
                <a:solidFill>
                  <a:schemeClr val="bg1"/>
                </a:solidFill>
              </a:rPr>
              <a:t>וריגשותיהם</a:t>
            </a:r>
            <a:endParaRPr lang="he-IL" sz="9600" dirty="0">
              <a:solidFill>
                <a:schemeClr val="bg1"/>
              </a:solidFill>
            </a:endParaRPr>
          </a:p>
          <a:p>
            <a:pPr marL="342900" indent="-342900">
              <a:buFont typeface="Arial" panose="020B0604020202020204" pitchFamily="34" charset="0"/>
              <a:buChar char="•"/>
            </a:pPr>
            <a:r>
              <a:rPr lang="he-IL" sz="9600" dirty="0">
                <a:solidFill>
                  <a:schemeClr val="bg1"/>
                </a:solidFill>
              </a:rPr>
              <a:t>לפנות לתאוריה ולהציגה לדוגמא ידוע לנו ששתיקה מהווה חיפוי לכעס ואני תוהה אם גם </a:t>
            </a:r>
            <a:r>
              <a:rPr lang="he-IL" sz="9600" dirty="0" err="1">
                <a:solidFill>
                  <a:schemeClr val="bg1"/>
                </a:solidFill>
              </a:rPr>
              <a:t>אצלינו</a:t>
            </a:r>
            <a:r>
              <a:rPr lang="he-IL" sz="9600" dirty="0">
                <a:solidFill>
                  <a:schemeClr val="bg1"/>
                </a:solidFill>
              </a:rPr>
              <a:t> זה כך.</a:t>
            </a:r>
          </a:p>
          <a:p>
            <a:pPr marL="342900" indent="-342900">
              <a:buFont typeface="Arial" panose="020B0604020202020204" pitchFamily="34" charset="0"/>
              <a:buChar char="•"/>
            </a:pPr>
            <a:r>
              <a:rPr lang="he-IL" sz="9600" dirty="0">
                <a:solidFill>
                  <a:schemeClr val="bg1"/>
                </a:solidFill>
              </a:rPr>
              <a:t>באופן שנראה שהשתיקה נובעת מהתנגדות לסגנון ההנחיה של המנחה או אישיותו, כאן המקום "לפתוח את הקלפים" היינו לדבר על זה </a:t>
            </a:r>
            <a:r>
              <a:rPr lang="he-IL" sz="9600" dirty="0" err="1">
                <a:solidFill>
                  <a:schemeClr val="bg1"/>
                </a:solidFill>
              </a:rPr>
              <a:t>בגלויו</a:t>
            </a:r>
            <a:r>
              <a:rPr lang="he-IL" sz="9600" dirty="0">
                <a:solidFill>
                  <a:schemeClr val="bg1"/>
                </a:solidFill>
              </a:rPr>
              <a:t> ולבקש משוב מהקבוצה, התועלת היא הן למנחה שילמד על עצמו, והן לקבוצה ללמוד על עצמה כקבוצה, ויתכן שאף יהיה הגברת המודעות לחלק מהחברים.</a:t>
            </a:r>
          </a:p>
          <a:p>
            <a:pPr marL="342900" indent="-342900">
              <a:buFont typeface="Arial" panose="020B0604020202020204" pitchFamily="34" charset="0"/>
              <a:buChar char="•"/>
            </a:pPr>
            <a:r>
              <a:rPr lang="he-IL" sz="9600" dirty="0">
                <a:solidFill>
                  <a:schemeClr val="bg1"/>
                </a:solidFill>
              </a:rPr>
              <a:t>על המנחה גם להתייחס למסרים ללא מילים.</a:t>
            </a:r>
          </a:p>
          <a:p>
            <a:pPr marL="342900" indent="-342900">
              <a:buFont typeface="Arial" panose="020B0604020202020204" pitchFamily="34" charset="0"/>
              <a:buChar char="•"/>
            </a:pPr>
            <a:endParaRPr lang="he-IL" dirty="0">
              <a:solidFill>
                <a:schemeClr val="bg1"/>
              </a:solidFill>
            </a:endParaRPr>
          </a:p>
        </p:txBody>
      </p:sp>
      <p:pic>
        <p:nvPicPr>
          <p:cNvPr id="5" name="תמונה 4">
            <a:extLst>
              <a:ext uri="{FF2B5EF4-FFF2-40B4-BE49-F238E27FC236}">
                <a16:creationId xmlns:a16="http://schemas.microsoft.com/office/drawing/2014/main" id="{059A402F-0F5E-47E0-AF1A-B1DA010A8F3D}"/>
              </a:ext>
            </a:extLst>
          </p:cNvPr>
          <p:cNvPicPr>
            <a:picLocks noChangeAspect="1"/>
          </p:cNvPicPr>
          <p:nvPr/>
        </p:nvPicPr>
        <p:blipFill>
          <a:blip r:embed="rId2"/>
          <a:stretch>
            <a:fillRect/>
          </a:stretch>
        </p:blipFill>
        <p:spPr>
          <a:xfrm>
            <a:off x="7795967" y="1527142"/>
            <a:ext cx="3783842" cy="4562868"/>
          </a:xfrm>
          <a:prstGeom prst="rect">
            <a:avLst/>
          </a:prstGeom>
        </p:spPr>
      </p:pic>
    </p:spTree>
    <p:extLst>
      <p:ext uri="{BB962C8B-B14F-4D97-AF65-F5344CB8AC3E}">
        <p14:creationId xmlns:p14="http://schemas.microsoft.com/office/powerpoint/2010/main" val="3197004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5342CAF-64B4-47D3-9AB2-B927D2E623C3}"/>
              </a:ext>
            </a:extLst>
          </p:cNvPr>
          <p:cNvSpPr>
            <a:spLocks noGrp="1"/>
          </p:cNvSpPr>
          <p:nvPr>
            <p:ph type="ctrTitle"/>
          </p:nvPr>
        </p:nvSpPr>
        <p:spPr>
          <a:xfrm>
            <a:off x="2365256" y="489736"/>
            <a:ext cx="8028581" cy="1122247"/>
          </a:xfrm>
        </p:spPr>
        <p:txBody>
          <a:bodyPr>
            <a:normAutofit/>
          </a:bodyPr>
          <a:lstStyle/>
          <a:p>
            <a:r>
              <a:rPr lang="he-IL" sz="3600" dirty="0"/>
              <a:t>למה תקשורת בין אנשים מורכבת?</a:t>
            </a:r>
          </a:p>
        </p:txBody>
      </p:sp>
      <p:sp>
        <p:nvSpPr>
          <p:cNvPr id="3" name="כותרת משנה 2">
            <a:extLst>
              <a:ext uri="{FF2B5EF4-FFF2-40B4-BE49-F238E27FC236}">
                <a16:creationId xmlns:a16="http://schemas.microsoft.com/office/drawing/2014/main" id="{919600B5-65DE-4C5A-A666-448A94EBB1CD}"/>
              </a:ext>
            </a:extLst>
          </p:cNvPr>
          <p:cNvSpPr>
            <a:spLocks noGrp="1"/>
          </p:cNvSpPr>
          <p:nvPr>
            <p:ph type="subTitle" idx="1"/>
          </p:nvPr>
        </p:nvSpPr>
        <p:spPr>
          <a:xfrm>
            <a:off x="-169684" y="1998483"/>
            <a:ext cx="8198461" cy="4859517"/>
          </a:xfrm>
        </p:spPr>
        <p:txBody>
          <a:bodyPr>
            <a:normAutofit/>
          </a:bodyPr>
          <a:lstStyle/>
          <a:p>
            <a:pPr marL="342900" indent="-342900" algn="r">
              <a:buClr>
                <a:schemeClr val="tx1"/>
              </a:buClr>
              <a:buFont typeface="Arial" panose="020B0604020202020204" pitchFamily="34" charset="0"/>
              <a:buChar char="•"/>
            </a:pPr>
            <a:r>
              <a:rPr lang="he-IL" sz="3200" dirty="0"/>
              <a:t>תקשורת נובעת מצרכים, מניעים ושאיפות ומערבת בתוכה מסרים על כוונות אישיות כמו אהבה ושליטה, כוונות אלה לא תמיד ברורים וידועים לקולט המסר.</a:t>
            </a:r>
          </a:p>
          <a:p>
            <a:pPr marL="342900" indent="-342900" algn="r">
              <a:buClr>
                <a:schemeClr val="tx1"/>
              </a:buClr>
              <a:buFont typeface="Arial" panose="020B0604020202020204" pitchFamily="34" charset="0"/>
              <a:buChar char="•"/>
            </a:pPr>
            <a:r>
              <a:rPr lang="he-IL" sz="3200" dirty="0"/>
              <a:t>התנהגות הבלתי מילולית לעיתים סותרת את הנאמר.</a:t>
            </a:r>
          </a:p>
          <a:p>
            <a:pPr marL="342900" indent="-342900" algn="r">
              <a:buClr>
                <a:schemeClr val="tx1"/>
              </a:buClr>
              <a:buFont typeface="Arial" panose="020B0604020202020204" pitchFamily="34" charset="0"/>
              <a:buChar char="•"/>
            </a:pPr>
            <a:r>
              <a:rPr lang="he-IL" sz="3200" dirty="0"/>
              <a:t>המסר </a:t>
            </a:r>
            <a:r>
              <a:rPr lang="he-IL" sz="3200" dirty="0" err="1"/>
              <a:t>האמיתי</a:t>
            </a:r>
            <a:r>
              <a:rPr lang="he-IL" sz="3200" dirty="0"/>
              <a:t> המועבר, תלוי בהקשרים תרבותיים שלא תמיד ידועות לקולט המסר.</a:t>
            </a:r>
          </a:p>
          <a:p>
            <a:pPr marL="342900" indent="-342900" algn="r">
              <a:buClr>
                <a:schemeClr val="tx1"/>
              </a:buClr>
              <a:buFont typeface="Arial" panose="020B0604020202020204" pitchFamily="34" charset="0"/>
              <a:buChar char="•"/>
            </a:pPr>
            <a:endParaRPr lang="he-IL" sz="3200" dirty="0"/>
          </a:p>
          <a:p>
            <a:pPr marL="342900" indent="-342900" algn="r">
              <a:buClr>
                <a:schemeClr val="tx1"/>
              </a:buClr>
              <a:buFont typeface="Arial" panose="020B0604020202020204" pitchFamily="34" charset="0"/>
              <a:buChar char="•"/>
            </a:pPr>
            <a:endParaRPr lang="he-IL" dirty="0"/>
          </a:p>
          <a:p>
            <a:endParaRPr lang="he-IL" dirty="0"/>
          </a:p>
        </p:txBody>
      </p:sp>
      <p:pic>
        <p:nvPicPr>
          <p:cNvPr id="3076" name="Picture 4" descr="ניהול בהייטק מורכב או מסובך - אימטק">
            <a:extLst>
              <a:ext uri="{FF2B5EF4-FFF2-40B4-BE49-F238E27FC236}">
                <a16:creationId xmlns:a16="http://schemas.microsoft.com/office/drawing/2014/main" id="{738556C9-7373-482D-9F33-37D24A05DB07}"/>
              </a:ext>
            </a:extLst>
          </p:cNvPr>
          <p:cNvPicPr>
            <a:picLocks noChangeAspect="1" noChangeArrowheads="1"/>
          </p:cNvPicPr>
          <p:nvPr/>
        </p:nvPicPr>
        <p:blipFill>
          <a:blip r:embed="rId2">
            <a:clrChange>
              <a:clrFrom>
                <a:srgbClr val="F4F4F4"/>
              </a:clrFrom>
              <a:clrTo>
                <a:srgbClr val="F4F4F4">
                  <a:alpha val="0"/>
                </a:srgbClr>
              </a:clrTo>
            </a:clrChange>
            <a:extLst>
              <a:ext uri="{28A0092B-C50C-407E-A947-70E740481C1C}">
                <a14:useLocalDpi xmlns:a14="http://schemas.microsoft.com/office/drawing/2010/main" val="0"/>
              </a:ext>
            </a:extLst>
          </a:blip>
          <a:srcRect/>
          <a:stretch>
            <a:fillRect/>
          </a:stretch>
        </p:blipFill>
        <p:spPr bwMode="auto">
          <a:xfrm>
            <a:off x="7772222" y="2667785"/>
            <a:ext cx="4419778" cy="2941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1127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C48BABD-AB73-4425-BA4D-D693AD0538AB}"/>
              </a:ext>
            </a:extLst>
          </p:cNvPr>
          <p:cNvSpPr>
            <a:spLocks noGrp="1"/>
          </p:cNvSpPr>
          <p:nvPr>
            <p:ph type="ctrTitle"/>
          </p:nvPr>
        </p:nvSpPr>
        <p:spPr>
          <a:xfrm>
            <a:off x="2498102" y="626236"/>
            <a:ext cx="7603503" cy="1065687"/>
          </a:xfrm>
        </p:spPr>
        <p:txBody>
          <a:bodyPr>
            <a:normAutofit/>
          </a:bodyPr>
          <a:lstStyle/>
          <a:p>
            <a:r>
              <a:rPr lang="he-IL" sz="3600" dirty="0"/>
              <a:t>סיבה נפוצה לחוסר תקשורת</a:t>
            </a:r>
          </a:p>
        </p:txBody>
      </p:sp>
      <p:sp>
        <p:nvSpPr>
          <p:cNvPr id="3" name="כותרת משנה 2">
            <a:extLst>
              <a:ext uri="{FF2B5EF4-FFF2-40B4-BE49-F238E27FC236}">
                <a16:creationId xmlns:a16="http://schemas.microsoft.com/office/drawing/2014/main" id="{DDA7651E-E660-438A-897B-F769DD593A09}"/>
              </a:ext>
            </a:extLst>
          </p:cNvPr>
          <p:cNvSpPr>
            <a:spLocks noGrp="1"/>
          </p:cNvSpPr>
          <p:nvPr>
            <p:ph type="subTitle" idx="1"/>
          </p:nvPr>
        </p:nvSpPr>
        <p:spPr>
          <a:xfrm>
            <a:off x="0" y="2693305"/>
            <a:ext cx="6886688" cy="3481169"/>
          </a:xfrm>
        </p:spPr>
        <p:txBody>
          <a:bodyPr>
            <a:noAutofit/>
          </a:bodyPr>
          <a:lstStyle/>
          <a:p>
            <a:pPr algn="r"/>
            <a:r>
              <a:rPr lang="he-IL" sz="3200" dirty="0"/>
              <a:t>במצבים המערבים עוצמה רגשית המסר המועבר על ידינו אינו משקף את רגשותינו האמתיים. לדוגמא מורה שמעניש את התלמיד והוא חש נבוך ונפחד ועל כן התלמיד עלול להגיב בחיוך ובשתיקה, אותם יכולה המורה לפרש כהתחכמות או אדישות.</a:t>
            </a:r>
          </a:p>
        </p:txBody>
      </p:sp>
      <p:pic>
        <p:nvPicPr>
          <p:cNvPr id="1026" name="Picture 2" descr="האם באמת שווה לחיות חיים נְטוּלֵי רגשות? - סרוגים">
            <a:extLst>
              <a:ext uri="{FF2B5EF4-FFF2-40B4-BE49-F238E27FC236}">
                <a16:creationId xmlns:a16="http://schemas.microsoft.com/office/drawing/2014/main" id="{A748EDEE-1D33-4225-8157-B59A68375D87}"/>
              </a:ext>
            </a:extLst>
          </p:cNvPr>
          <p:cNvPicPr>
            <a:picLocks noChangeAspect="1" noChangeArrowheads="1"/>
          </p:cNvPicPr>
          <p:nvPr/>
        </p:nvPicPr>
        <p:blipFill>
          <a:blip r:embed="rId2">
            <a:clrChange>
              <a:clrFrom>
                <a:srgbClr val="DDEEFE"/>
              </a:clrFrom>
              <a:clrTo>
                <a:srgbClr val="DDEEFE">
                  <a:alpha val="0"/>
                </a:srgbClr>
              </a:clrTo>
            </a:clrChange>
            <a:extLst>
              <a:ext uri="{28A0092B-C50C-407E-A947-70E740481C1C}">
                <a14:useLocalDpi xmlns:a14="http://schemas.microsoft.com/office/drawing/2010/main" val="0"/>
              </a:ext>
            </a:extLst>
          </a:blip>
          <a:srcRect/>
          <a:stretch>
            <a:fillRect/>
          </a:stretch>
        </p:blipFill>
        <p:spPr bwMode="auto">
          <a:xfrm>
            <a:off x="6803337" y="2495280"/>
            <a:ext cx="5661805" cy="2875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3759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31ECB3C-2639-4BA3-AFB3-EA2B8ECC9B96}"/>
              </a:ext>
            </a:extLst>
          </p:cNvPr>
          <p:cNvSpPr>
            <a:spLocks noGrp="1"/>
          </p:cNvSpPr>
          <p:nvPr>
            <p:ph type="ctrTitle"/>
          </p:nvPr>
        </p:nvSpPr>
        <p:spPr>
          <a:xfrm>
            <a:off x="2413263" y="605078"/>
            <a:ext cx="7621178" cy="903211"/>
          </a:xfrm>
        </p:spPr>
        <p:txBody>
          <a:bodyPr>
            <a:normAutofit fontScale="90000"/>
          </a:bodyPr>
          <a:lstStyle/>
          <a:p>
            <a:r>
              <a:rPr lang="he-IL" dirty="0"/>
              <a:t>2 גישות לייעול התקשורת הבין אישית</a:t>
            </a:r>
          </a:p>
        </p:txBody>
      </p:sp>
      <p:sp>
        <p:nvSpPr>
          <p:cNvPr id="3" name="כותרת משנה 2">
            <a:extLst>
              <a:ext uri="{FF2B5EF4-FFF2-40B4-BE49-F238E27FC236}">
                <a16:creationId xmlns:a16="http://schemas.microsoft.com/office/drawing/2014/main" id="{904EA276-CFB2-4AAD-8223-26502236A792}"/>
              </a:ext>
            </a:extLst>
          </p:cNvPr>
          <p:cNvSpPr>
            <a:spLocks noGrp="1"/>
          </p:cNvSpPr>
          <p:nvPr>
            <p:ph type="subTitle" idx="1"/>
          </p:nvPr>
        </p:nvSpPr>
        <p:spPr>
          <a:xfrm>
            <a:off x="102823" y="2217386"/>
            <a:ext cx="6801612" cy="3740354"/>
          </a:xfrm>
        </p:spPr>
        <p:txBody>
          <a:bodyPr>
            <a:normAutofit fontScale="25000" lnSpcReduction="20000"/>
          </a:bodyPr>
          <a:lstStyle/>
          <a:p>
            <a:pPr algn="r"/>
            <a:r>
              <a:rPr lang="he-IL" sz="12800" b="1" dirty="0"/>
              <a:t>גישת הכישורים: </a:t>
            </a:r>
            <a:r>
              <a:rPr lang="he-IL" sz="12800" dirty="0"/>
              <a:t>מדגישה שינוי התנהגות  תוך הנחה שתהליך ההתייחסות הבין אישית ניתן לפיצול לחלקים הניתנים לרכישה או לחידוד במהלך האימון. </a:t>
            </a:r>
          </a:p>
          <a:p>
            <a:pPr algn="r"/>
            <a:r>
              <a:rPr lang="he-IL" sz="12800" b="1" dirty="0"/>
              <a:t>גישת חינוך לתקשורת</a:t>
            </a:r>
            <a:r>
              <a:rPr lang="he-IL" sz="12800" dirty="0"/>
              <a:t>: טוענת שאין די בגישת הכישורים מכיוון שתמצית התקשורת איננה רק כושר התנהגותי, אלא גם הבנה והבעה של משמעויות  שחלקם עמומות או כאלה שנמצאות בקונפליקט.  </a:t>
            </a:r>
          </a:p>
          <a:p>
            <a:pPr algn="r"/>
            <a:endParaRPr lang="he-IL" dirty="0"/>
          </a:p>
        </p:txBody>
      </p:sp>
      <p:pic>
        <p:nvPicPr>
          <p:cNvPr id="2050" name="Picture 2" descr="תקשורת בין אישית">
            <a:extLst>
              <a:ext uri="{FF2B5EF4-FFF2-40B4-BE49-F238E27FC236}">
                <a16:creationId xmlns:a16="http://schemas.microsoft.com/office/drawing/2014/main" id="{D751054A-F5C7-4AED-9FAD-66DCAC32AAB0}"/>
              </a:ext>
            </a:extLst>
          </p:cNvPr>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7293397" y="2217386"/>
            <a:ext cx="4329952" cy="3551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7883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B05CD3F-6199-42A9-947E-AAE4BA518FC5}"/>
              </a:ext>
            </a:extLst>
          </p:cNvPr>
          <p:cNvSpPr>
            <a:spLocks noGrp="1"/>
          </p:cNvSpPr>
          <p:nvPr>
            <p:ph type="ctrTitle"/>
          </p:nvPr>
        </p:nvSpPr>
        <p:spPr>
          <a:xfrm>
            <a:off x="2460397" y="482530"/>
            <a:ext cx="7735478" cy="1042256"/>
          </a:xfrm>
        </p:spPr>
        <p:txBody>
          <a:bodyPr/>
          <a:lstStyle/>
          <a:p>
            <a:r>
              <a:rPr lang="he-IL" dirty="0"/>
              <a:t>מה ההבדל בפועל בין שתי הגישות</a:t>
            </a:r>
          </a:p>
        </p:txBody>
      </p:sp>
      <p:sp>
        <p:nvSpPr>
          <p:cNvPr id="3" name="כותרת משנה 2">
            <a:extLst>
              <a:ext uri="{FF2B5EF4-FFF2-40B4-BE49-F238E27FC236}">
                <a16:creationId xmlns:a16="http://schemas.microsoft.com/office/drawing/2014/main" id="{CF0BD7B4-E73B-4FFA-9A24-DC555D9B2EDD}"/>
              </a:ext>
            </a:extLst>
          </p:cNvPr>
          <p:cNvSpPr>
            <a:spLocks noGrp="1"/>
          </p:cNvSpPr>
          <p:nvPr>
            <p:ph type="subTitle" idx="1"/>
          </p:nvPr>
        </p:nvSpPr>
        <p:spPr>
          <a:xfrm>
            <a:off x="338493" y="1835588"/>
            <a:ext cx="6801612" cy="1239894"/>
          </a:xfrm>
        </p:spPr>
        <p:txBody>
          <a:bodyPr>
            <a:noAutofit/>
          </a:bodyPr>
          <a:lstStyle/>
          <a:p>
            <a:pPr algn="r"/>
            <a:r>
              <a:rPr lang="he-IL" sz="3200" dirty="0"/>
              <a:t>בגישת הכישורים השתמשו ב "איך" לעומת גישת החינוך השתמשו ב"למה" ו"מה" לדוגמא: לגישת הכישורים יאמנו להשתמש יותר במילות רגש כמו אני כועס ולא באשמה אתה לא בסדר, לעומת גישת החינוך שטוענת שלעיתים כן צריך למתוח ביקורת, אמנם האימון יהיה איך קולט המסר יקלוט את המסר באופן שיהיה התאמה בין כוונת המוסר לבין הפירוש שנותן לה המקבל.</a:t>
            </a:r>
          </a:p>
        </p:txBody>
      </p:sp>
      <p:pic>
        <p:nvPicPr>
          <p:cNvPr id="3074" name="Picture 2" descr="ביקורת בזוגיות | ענת בן דוד - סקסולוגית, מטפלת זוגית ומטפלת מינית מוסמכת">
            <a:extLst>
              <a:ext uri="{FF2B5EF4-FFF2-40B4-BE49-F238E27FC236}">
                <a16:creationId xmlns:a16="http://schemas.microsoft.com/office/drawing/2014/main" id="{71A0E0DD-EA13-446D-A920-B1E98051CD86}"/>
              </a:ext>
            </a:extLst>
          </p:cNvPr>
          <p:cNvPicPr>
            <a:picLocks noChangeAspect="1" noChangeArrowheads="1"/>
          </p:cNvPicPr>
          <p:nvPr/>
        </p:nvPicPr>
        <p:blipFill>
          <a:blip r:embed="rId2">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17181" y="2105707"/>
            <a:ext cx="4436326" cy="4496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3552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44CE150-5EC5-48A9-A24F-DF3AC535E405}"/>
              </a:ext>
            </a:extLst>
          </p:cNvPr>
          <p:cNvSpPr>
            <a:spLocks noGrp="1"/>
          </p:cNvSpPr>
          <p:nvPr>
            <p:ph type="ctrTitle"/>
          </p:nvPr>
        </p:nvSpPr>
        <p:spPr>
          <a:xfrm>
            <a:off x="2828041" y="240370"/>
            <a:ext cx="7471528" cy="1042256"/>
          </a:xfrm>
        </p:spPr>
        <p:txBody>
          <a:bodyPr/>
          <a:lstStyle/>
          <a:p>
            <a:r>
              <a:rPr lang="he-IL" dirty="0"/>
              <a:t>תקשורת בקבוצה </a:t>
            </a:r>
          </a:p>
        </p:txBody>
      </p:sp>
      <p:sp>
        <p:nvSpPr>
          <p:cNvPr id="3" name="כותרת משנה 2">
            <a:extLst>
              <a:ext uri="{FF2B5EF4-FFF2-40B4-BE49-F238E27FC236}">
                <a16:creationId xmlns:a16="http://schemas.microsoft.com/office/drawing/2014/main" id="{80742D6C-F86F-44B1-9957-8329712DDFB9}"/>
              </a:ext>
            </a:extLst>
          </p:cNvPr>
          <p:cNvSpPr>
            <a:spLocks noGrp="1"/>
          </p:cNvSpPr>
          <p:nvPr>
            <p:ph type="subTitle" idx="1"/>
          </p:nvPr>
        </p:nvSpPr>
        <p:spPr>
          <a:xfrm>
            <a:off x="225371" y="1357042"/>
            <a:ext cx="6801612" cy="1239894"/>
          </a:xfrm>
        </p:spPr>
        <p:txBody>
          <a:bodyPr>
            <a:noAutofit/>
          </a:bodyPr>
          <a:lstStyle/>
          <a:p>
            <a:pPr algn="r"/>
            <a:r>
              <a:rPr lang="he-IL" sz="2400" dirty="0"/>
              <a:t>אין היבט של תהליך קבוצתי ברור וחשוב יותר מאשר תקשורת בקבוצה. התקשורת מתבצעת ללא הרף והיא מספקת ומשקפת את התוכן העיקרי של עבודת קבוצה.</a:t>
            </a:r>
          </a:p>
          <a:p>
            <a:pPr algn="r"/>
            <a:r>
              <a:rPr lang="he-IL" sz="2400" dirty="0"/>
              <a:t>חברים מתקשרים כדי לתת ולחפש מידע להקנות ניסיון לעורר תגובות להפגין עמדות ודעות, לתמוך, להיות שונים ומשפיעים זה מזה, פעולות, נהמות ,שינויים בגוף ובפנים – כל אלה מספקים את מטרת הקבוצה.</a:t>
            </a:r>
          </a:p>
          <a:p>
            <a:pPr algn="r"/>
            <a:r>
              <a:rPr lang="he-IL" sz="2400" dirty="0"/>
              <a:t>למרות כל ההתקדמות בחינוך בחברה המודרנית ובהרחבת השפות שלנו, אנחנו רחוקים מלהיות מיומנים בתקשורת זה עם זה. הרבה ממה שאנו מעבירים הוא מעורפל, עקיף, לא מודע או לא שלם, משאיר את ההשפעה של המסרים שלנו בטיפול בגורמים קישוטיים כגון פרשנות, תפיסה סלקטיבית, וניחושים. </a:t>
            </a:r>
          </a:p>
        </p:txBody>
      </p:sp>
      <p:pic>
        <p:nvPicPr>
          <p:cNvPr id="1028" name="Picture 4" descr="תקשורת בין אישית Archives - זרקור למיומנויות ניהול">
            <a:extLst>
              <a:ext uri="{FF2B5EF4-FFF2-40B4-BE49-F238E27FC236}">
                <a16:creationId xmlns:a16="http://schemas.microsoft.com/office/drawing/2014/main" id="{027984A5-A0C0-4DDF-84D4-E7852E821986}"/>
              </a:ext>
            </a:extLst>
          </p:cNvPr>
          <p:cNvPicPr>
            <a:picLocks noChangeAspect="1" noChangeArrowheads="1"/>
          </p:cNvPicPr>
          <p:nvPr/>
        </p:nvPicPr>
        <p:blipFill>
          <a:blip r:embed="rId2">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496762" y="1976989"/>
            <a:ext cx="4543014" cy="4119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1026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C7D56ED-275D-47DD-87D2-6B70A925698F}"/>
              </a:ext>
            </a:extLst>
          </p:cNvPr>
          <p:cNvSpPr>
            <a:spLocks noGrp="1"/>
          </p:cNvSpPr>
          <p:nvPr>
            <p:ph type="title"/>
          </p:nvPr>
        </p:nvSpPr>
        <p:spPr>
          <a:xfrm>
            <a:off x="2099056" y="233545"/>
            <a:ext cx="7729728" cy="1188720"/>
          </a:xfrm>
        </p:spPr>
        <p:txBody>
          <a:bodyPr/>
          <a:lstStyle/>
          <a:p>
            <a:r>
              <a:rPr lang="he-IL" dirty="0"/>
              <a:t>סוגי חוסר תקשורת בקבוצה</a:t>
            </a:r>
          </a:p>
        </p:txBody>
      </p:sp>
      <p:sp>
        <p:nvSpPr>
          <p:cNvPr id="3" name="מציין מיקום תוכן 2">
            <a:extLst>
              <a:ext uri="{FF2B5EF4-FFF2-40B4-BE49-F238E27FC236}">
                <a16:creationId xmlns:a16="http://schemas.microsoft.com/office/drawing/2014/main" id="{94F82910-80F6-4279-BFEE-D36327FCD827}"/>
              </a:ext>
            </a:extLst>
          </p:cNvPr>
          <p:cNvSpPr>
            <a:spLocks noGrp="1"/>
          </p:cNvSpPr>
          <p:nvPr>
            <p:ph idx="1"/>
          </p:nvPr>
        </p:nvSpPr>
        <p:spPr>
          <a:xfrm>
            <a:off x="-213360" y="1520444"/>
            <a:ext cx="7729728" cy="3101983"/>
          </a:xfrm>
        </p:spPr>
        <p:txBody>
          <a:bodyPr>
            <a:normAutofit fontScale="25000" lnSpcReduction="20000"/>
          </a:bodyPr>
          <a:lstStyle/>
          <a:p>
            <a:pPr>
              <a:lnSpc>
                <a:spcPct val="120000"/>
              </a:lnSpc>
            </a:pPr>
            <a:r>
              <a:rPr lang="he-IL" sz="9600" b="1" dirty="0"/>
              <a:t>תקשורת מעורפלת ולא ברורה</a:t>
            </a:r>
            <a:r>
              <a:rPr lang="he-IL" sz="9600" dirty="0"/>
              <a:t>. </a:t>
            </a:r>
            <a:r>
              <a:rPr lang="he-IL" sz="9600" dirty="0">
                <a:solidFill>
                  <a:schemeClr val="bg1"/>
                </a:solidFill>
              </a:rPr>
              <a:t>הדבר נכון במיוחד כאשר המשתתפים עמוסים בקונפליקטים, חוסר ביטחון ותחושות של חוסר כשירות או אולי אשמה. במצבים אלה, על המנחה להזמין את הקבוצה או משתתפים בודדים להבהיר את מה שנאמר. כמה רחוק זה יצליח יהיה כמובן תלוי בכוחו של מנחה הקבוצה. כאשר המנחה לא מצליח להבין את הנאמר כהלכה עליו להתמקד יותר בהקלת חרדה או אשמה מאשר על הגדלת האפקטיביות של תקשורת, שכן אלה הם מקורות סבירים של העמימות.</a:t>
            </a:r>
          </a:p>
          <a:p>
            <a:pPr>
              <a:lnSpc>
                <a:spcPct val="120000"/>
              </a:lnSpc>
            </a:pPr>
            <a:r>
              <a:rPr lang="he-IL" sz="9600" b="1" dirty="0"/>
              <a:t>תקשורת לא עקבית וסותרת. </a:t>
            </a:r>
            <a:r>
              <a:rPr lang="he-IL" sz="9600" dirty="0">
                <a:solidFill>
                  <a:schemeClr val="bg1"/>
                </a:solidFill>
              </a:rPr>
              <a:t>לעיתים ניתן לשמוע מאחד המשתתפים משפט שאינו עקבי או אפילו סותר, גם כאן על המנחה לעצור ולשאול את הדובר מה כוונתו ולהיכן הוא חותר?</a:t>
            </a:r>
            <a:endParaRPr lang="en-US" sz="9600" dirty="0">
              <a:solidFill>
                <a:schemeClr val="bg1"/>
              </a:solidFill>
            </a:endParaRPr>
          </a:p>
          <a:p>
            <a:pPr>
              <a:lnSpc>
                <a:spcPct val="120000"/>
              </a:lnSpc>
            </a:pPr>
            <a:endParaRPr lang="he-IL" sz="3800" dirty="0"/>
          </a:p>
        </p:txBody>
      </p:sp>
      <p:pic>
        <p:nvPicPr>
          <p:cNvPr id="1026" name="Picture 2" descr="סדנא: תקשורת בינאישית - מרכז הספר והספריות | ICL">
            <a:extLst>
              <a:ext uri="{FF2B5EF4-FFF2-40B4-BE49-F238E27FC236}">
                <a16:creationId xmlns:a16="http://schemas.microsoft.com/office/drawing/2014/main" id="{83393A83-B1E9-4A65-B754-83CAFEC208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4240" y="2306320"/>
            <a:ext cx="4889607" cy="26699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4724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FA89FD4-E820-457B-B7BA-A5AE71A9CB08}"/>
              </a:ext>
            </a:extLst>
          </p:cNvPr>
          <p:cNvSpPr>
            <a:spLocks noGrp="1"/>
          </p:cNvSpPr>
          <p:nvPr>
            <p:ph type="title"/>
          </p:nvPr>
        </p:nvSpPr>
        <p:spPr>
          <a:xfrm>
            <a:off x="2378079" y="159224"/>
            <a:ext cx="7435842" cy="945916"/>
          </a:xfrm>
        </p:spPr>
        <p:txBody>
          <a:bodyPr/>
          <a:lstStyle/>
          <a:p>
            <a:r>
              <a:rPr lang="he-IL" dirty="0"/>
              <a:t>תקשורת עקיפה או סמויה</a:t>
            </a:r>
          </a:p>
        </p:txBody>
      </p:sp>
      <p:sp>
        <p:nvSpPr>
          <p:cNvPr id="3" name="מציין מיקום תוכן 2">
            <a:extLst>
              <a:ext uri="{FF2B5EF4-FFF2-40B4-BE49-F238E27FC236}">
                <a16:creationId xmlns:a16="http://schemas.microsoft.com/office/drawing/2014/main" id="{F564EFF8-AE82-46D1-AA2F-F284DED9A098}"/>
              </a:ext>
            </a:extLst>
          </p:cNvPr>
          <p:cNvSpPr>
            <a:spLocks noGrp="1"/>
          </p:cNvSpPr>
          <p:nvPr>
            <p:ph idx="1"/>
          </p:nvPr>
        </p:nvSpPr>
        <p:spPr>
          <a:xfrm>
            <a:off x="129483" y="1199408"/>
            <a:ext cx="7729728" cy="3101983"/>
          </a:xfrm>
        </p:spPr>
        <p:txBody>
          <a:bodyPr>
            <a:normAutofit fontScale="25000" lnSpcReduction="20000"/>
          </a:bodyPr>
          <a:lstStyle/>
          <a:p>
            <a:pPr>
              <a:lnSpc>
                <a:spcPct val="110000"/>
              </a:lnSpc>
            </a:pPr>
            <a:r>
              <a:rPr lang="he-IL" sz="9600" b="1" dirty="0"/>
              <a:t>תקשורת עקיפה או סמויה: </a:t>
            </a:r>
            <a:r>
              <a:rPr lang="he-IL" sz="9600" dirty="0">
                <a:solidFill>
                  <a:schemeClr val="bg1"/>
                </a:solidFill>
              </a:rPr>
              <a:t>נראה כי ההסתמכות שלנו על תקשורת סמויה עולה כאשר ישנה חרדה, אשמה או קונפליקט הקשורים לנושא הנדון, שכן נושאים כואבים רגשית הם  אלה שאנו לא נדבר עליהם ישירות. לכן אנו 'אורזים' את החומר החשוב הזה וכוללים אותו כתוכן שונה שמעביר משמעות אחרת ולעיתים אפילו נראה שהוא נוגע לנושאים אחרים לגמרי. על כן במקרה שחברי הקבוצה או יחיד סוטים מהנושא, התנהגותם אינה בהכרח התחמקות, או חוסר עניין, להיפך לעתים קרובות מדובר בתקשורת סמויה, עקיפה אך עשירה במשמעות. על המנחה להשקיע בעזרה תומכת עקיפה כדי לפתור את הרגשות המעכבים תקשורת ישירה. או שהוא יכול לשקף בקול רם על דרכים חלופיות להבין מה קורה, כך שהקבוצה יכולה לבחור אם הם רוצים לגשת לדאגות המשותפות שלהם באופן ישיר יותר. או שהוא יכול להיות בטוח מספיק לגבי התוכן הסמוי להציע פרשנות. או שהוא יכול היה להאמין שהתוכן הסמוי כל כך כואב עד כדי כך שזה יהיה מוקדם מדי לנסות לעזור לקבוצה בשלב זה לבטא את הנושא בצורה ישירה יותר.</a:t>
            </a:r>
            <a:endParaRPr lang="en-US" sz="9600" dirty="0">
              <a:solidFill>
                <a:schemeClr val="bg1"/>
              </a:solidFill>
            </a:endParaRPr>
          </a:p>
          <a:p>
            <a:endParaRPr lang="he-IL" dirty="0"/>
          </a:p>
        </p:txBody>
      </p:sp>
      <p:pic>
        <p:nvPicPr>
          <p:cNvPr id="1026" name="Picture 2" descr="שירותי לקוח סמוי - marketing-center :marketing-center">
            <a:extLst>
              <a:ext uri="{FF2B5EF4-FFF2-40B4-BE49-F238E27FC236}">
                <a16:creationId xmlns:a16="http://schemas.microsoft.com/office/drawing/2014/main" id="{C63D9ABA-BF3B-4902-96B5-456DDB9F2FD3}"/>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48833" y="1624258"/>
            <a:ext cx="4172919" cy="4154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5559285"/>
      </p:ext>
    </p:extLst>
  </p:cSld>
  <p:clrMapOvr>
    <a:masterClrMapping/>
  </p:clrMapOvr>
</p:sld>
</file>

<file path=ppt/theme/theme1.xml><?xml version="1.0" encoding="utf-8"?>
<a:theme xmlns:a="http://schemas.openxmlformats.org/drawingml/2006/main" name="חבילה">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TM10001115[[fn=חבילה]]</Template>
  <TotalTime>1078</TotalTime>
  <Words>1550</Words>
  <Application>Microsoft Office PowerPoint</Application>
  <PresentationFormat>מסך רחב</PresentationFormat>
  <Paragraphs>87</Paragraphs>
  <Slides>20</Slides>
  <Notes>0</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20</vt:i4>
      </vt:variant>
    </vt:vector>
  </HeadingPairs>
  <TitlesOfParts>
    <vt:vector size="23" baseType="lpstr">
      <vt:lpstr>Arial</vt:lpstr>
      <vt:lpstr>Gill Sans MT</vt:lpstr>
      <vt:lpstr>חבילה</vt:lpstr>
      <vt:lpstr>תקשורת, משוב ושתיקות</vt:lpstr>
      <vt:lpstr>מהי תקשורת?</vt:lpstr>
      <vt:lpstr>למה תקשורת בין אנשים מורכבת?</vt:lpstr>
      <vt:lpstr>סיבה נפוצה לחוסר תקשורת</vt:lpstr>
      <vt:lpstr>2 גישות לייעול התקשורת הבין אישית</vt:lpstr>
      <vt:lpstr>מה ההבדל בפועל בין שתי הגישות</vt:lpstr>
      <vt:lpstr>תקשורת בקבוצה </vt:lpstr>
      <vt:lpstr>סוגי חוסר תקשורת בקבוצה</vt:lpstr>
      <vt:lpstr>תקשורת עקיפה או סמויה</vt:lpstr>
      <vt:lpstr>מהו משוב?</vt:lpstr>
      <vt:lpstr>פתיחות במשוב</vt:lpstr>
      <vt:lpstr>חלון ג'והארי – חשיפה ומשוב</vt:lpstr>
      <vt:lpstr>חלון ג'והארי</vt:lpstr>
      <vt:lpstr>חלון ג'והארי השמשה השנייה - משוב</vt:lpstr>
      <vt:lpstr>חלון ג'והארי השמשה השלישית – גילוי עצמי</vt:lpstr>
      <vt:lpstr>איך לתת, ולקבל משוב?</vt:lpstr>
      <vt:lpstr>שתיקות</vt:lpstr>
      <vt:lpstr>מה המשמעות של שתיקה בקבוצה?</vt:lpstr>
      <vt:lpstr>השלכות השליליות של השתיקה</vt:lpstr>
      <vt:lpstr>הצעות למנחה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תקשורת, משוב ושתיקות</dc:title>
  <dc:creator>דוד ונגרובר</dc:creator>
  <cp:lastModifiedBy>צביקה יעקבי</cp:lastModifiedBy>
  <cp:revision>81</cp:revision>
  <dcterms:created xsi:type="dcterms:W3CDTF">2021-11-02T21:25:42Z</dcterms:created>
  <dcterms:modified xsi:type="dcterms:W3CDTF">2021-12-08T13:01:55Z</dcterms:modified>
</cp:coreProperties>
</file>