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77" r:id="rId3"/>
    <p:sldId id="258" r:id="rId4"/>
    <p:sldId id="257" r:id="rId5"/>
    <p:sldId id="259" r:id="rId6"/>
    <p:sldId id="272" r:id="rId7"/>
    <p:sldId id="273" r:id="rId8"/>
    <p:sldId id="260" r:id="rId9"/>
    <p:sldId id="274" r:id="rId10"/>
    <p:sldId id="261" r:id="rId11"/>
    <p:sldId id="275" r:id="rId12"/>
    <p:sldId id="262" r:id="rId13"/>
    <p:sldId id="276"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napToGrid="0">
      <p:cViewPr varScale="1">
        <p:scale>
          <a:sx n="78" d="100"/>
          <a:sy n="78" d="100"/>
        </p:scale>
        <p:origin x="2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r">
              <a:defRPr sz="66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8A87A34-81AB-432B-8DAE-1953F412C126}" type="datetimeFigureOut">
              <a:rPr lang="en-US" dirty="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447191" y="2824269"/>
            <a:ext cx="4645152" cy="264445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412362" y="2821491"/>
            <a:ext cx="4645152" cy="2637371"/>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r">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1447382" y="5469856"/>
            <a:ext cx="5527351" cy="320123"/>
          </a:xfrm>
        </p:spPr>
        <p:txBody>
          <a:bodyPr/>
          <a:lstStyle>
            <a:lvl1pPr algn="r">
              <a:defRPr/>
            </a:lvl1pPr>
          </a:lstStyle>
          <a:p>
            <a:fld id="{48A87A34-81AB-432B-8DAE-1953F412C126}" type="datetimeFigureOut">
              <a:rPr lang="en-US" dirty="0"/>
              <a:pPr/>
              <a:t>12/15/2021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o6ihsvY9oL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r>
              <a:rPr lang="he-IL" sz="5400" b="1" dirty="0">
                <a:solidFill>
                  <a:srgbClr val="C00000"/>
                </a:solidFill>
                <a:latin typeface="David" panose="020E0502060401010101" pitchFamily="34" charset="-79"/>
                <a:cs typeface="David" panose="020E0502060401010101" pitchFamily="34" charset="-79"/>
              </a:rPr>
              <a:t>תפקידים חברתיים בקבוצות </a:t>
            </a:r>
          </a:p>
        </p:txBody>
      </p:sp>
      <p:sp>
        <p:nvSpPr>
          <p:cNvPr id="3" name="כותרת משנה 2"/>
          <p:cNvSpPr>
            <a:spLocks noGrp="1"/>
          </p:cNvSpPr>
          <p:nvPr>
            <p:ph type="subTitle" idx="1"/>
          </p:nvPr>
        </p:nvSpPr>
        <p:spPr/>
        <p:txBody>
          <a:bodyPr/>
          <a:lstStyle/>
          <a:p>
            <a:r>
              <a:rPr lang="he-IL" b="1" dirty="0" err="1">
                <a:latin typeface="David" panose="020E0502060401010101" pitchFamily="34" charset="-79"/>
                <a:cs typeface="David" panose="020E0502060401010101" pitchFamily="34" charset="-79"/>
              </a:rPr>
              <a:t>רוזנוסר</a:t>
            </a:r>
            <a:r>
              <a:rPr lang="he-IL" b="1" dirty="0">
                <a:latin typeface="David" panose="020E0502060401010101" pitchFamily="34" charset="-79"/>
                <a:cs typeface="David" panose="020E0502060401010101" pitchFamily="34" charset="-79"/>
              </a:rPr>
              <a:t>, נ', (2007). תפקידים חברתיים בקבוצות פסיכותרפיה. בתוך: נ' </a:t>
            </a:r>
            <a:r>
              <a:rPr lang="he-IL" b="1" dirty="0" err="1">
                <a:latin typeface="David" panose="020E0502060401010101" pitchFamily="34" charset="-79"/>
                <a:cs typeface="David" panose="020E0502060401010101" pitchFamily="34" charset="-79"/>
              </a:rPr>
              <a:t>רוזנווסר</a:t>
            </a:r>
            <a:r>
              <a:rPr lang="he-IL" b="1" dirty="0">
                <a:latin typeface="David" panose="020E0502060401010101" pitchFamily="34" charset="-79"/>
                <a:cs typeface="David" panose="020E0502060401010101" pitchFamily="34" charset="-79"/>
              </a:rPr>
              <a:t> ול' נתן (עורכים), הנחית קבוצה – מקראה (עמ' 237-221). ירושלים: מרכז ציפור.</a:t>
            </a:r>
            <a:endParaRPr lang="en-US" dirty="0">
              <a:latin typeface="David" panose="020E0502060401010101" pitchFamily="34" charset="-79"/>
              <a:cs typeface="David" panose="020E0502060401010101" pitchFamily="34" charset="-79"/>
            </a:endParaRPr>
          </a:p>
          <a:p>
            <a:endParaRPr lang="he-IL" dirty="0">
              <a:latin typeface="David" panose="020E0502060401010101" pitchFamily="34" charset="-79"/>
              <a:cs typeface="David" panose="020E0502060401010101" pitchFamily="34" charset="-79"/>
            </a:endParaRPr>
          </a:p>
        </p:txBody>
      </p:sp>
      <p:pic>
        <p:nvPicPr>
          <p:cNvPr id="1026" name="Picture 2"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52" y="4064954"/>
            <a:ext cx="4211053" cy="27930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56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David" panose="020E0502060401010101" pitchFamily="34" charset="-79"/>
                <a:cs typeface="David" panose="020E0502060401010101" pitchFamily="34" charset="-79"/>
              </a:rPr>
              <a:t>תפקיד הנזהר/המתנגד</a:t>
            </a:r>
          </a:p>
        </p:txBody>
      </p:sp>
      <p:sp>
        <p:nvSpPr>
          <p:cNvPr id="3" name="מציין מיקום תוכן 2"/>
          <p:cNvSpPr>
            <a:spLocks noGrp="1"/>
          </p:cNvSpPr>
          <p:nvPr>
            <p:ph idx="1"/>
          </p:nvPr>
        </p:nvSpPr>
        <p:spPr>
          <a:xfrm>
            <a:off x="336884" y="2015732"/>
            <a:ext cx="10717971" cy="3450613"/>
          </a:xfrm>
        </p:spPr>
        <p:txBody>
          <a:bodyPr/>
          <a:lstStyle/>
          <a:p>
            <a:r>
              <a:rPr lang="he-IL" dirty="0">
                <a:latin typeface="David" panose="020E0502060401010101" pitchFamily="34" charset="-79"/>
                <a:cs typeface="David" panose="020E0502060401010101" pitchFamily="34" charset="-79"/>
              </a:rPr>
              <a:t>קורא תיגר על כוחה של הקבוצה בעזרת הדגשת האינדיבידואליות שלו</a:t>
            </a:r>
          </a:p>
          <a:p>
            <a:r>
              <a:rPr lang="he-IL" dirty="0">
                <a:latin typeface="David" panose="020E0502060401010101" pitchFamily="34" charset="-79"/>
                <a:cs typeface="David" panose="020E0502060401010101" pitchFamily="34" charset="-79"/>
              </a:rPr>
              <a:t>יוצר איזון כנגד הדעה הקולקטיבית</a:t>
            </a:r>
          </a:p>
          <a:p>
            <a:r>
              <a:rPr lang="he-IL" dirty="0">
                <a:latin typeface="David" panose="020E0502060401010101" pitchFamily="34" charset="-79"/>
                <a:cs typeface="David" panose="020E0502060401010101" pitchFamily="34" charset="-79"/>
              </a:rPr>
              <a:t>עשוי לנסות לעקוף את הקבוצה על ידי יצירת קשר עם המנהיג</a:t>
            </a:r>
          </a:p>
          <a:p>
            <a:r>
              <a:rPr lang="he-IL" dirty="0">
                <a:latin typeface="David" panose="020E0502060401010101" pitchFamily="34" charset="-79"/>
                <a:cs typeface="David" panose="020E0502060401010101" pitchFamily="34" charset="-79"/>
              </a:rPr>
              <a:t>מתנהג בדרך הגנתית וזהירה, מהסס בחשיפת תחושות/רעיונות חשובים</a:t>
            </a:r>
          </a:p>
          <a:p>
            <a:r>
              <a:rPr lang="he-IL" dirty="0">
                <a:latin typeface="David" panose="020E0502060401010101" pitchFamily="34" charset="-79"/>
                <a:cs typeface="David" panose="020E0502060401010101" pitchFamily="34" charset="-79"/>
              </a:rPr>
              <a:t>יש האמורים שמונע מתחושת פגיעות אישית</a:t>
            </a:r>
          </a:p>
          <a:p>
            <a:endParaRPr lang="he-IL" dirty="0">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a:blip r:embed="rId2"/>
          <a:stretch>
            <a:fillRect/>
          </a:stretch>
        </p:blipFill>
        <p:spPr>
          <a:xfrm>
            <a:off x="336884" y="4037596"/>
            <a:ext cx="4361447" cy="26168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159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9CEC62-53B4-430F-A339-889FE29F1FAB}"/>
              </a:ext>
            </a:extLst>
          </p:cNvPr>
          <p:cNvSpPr>
            <a:spLocks noGrp="1"/>
          </p:cNvSpPr>
          <p:nvPr>
            <p:ph type="title"/>
          </p:nvPr>
        </p:nvSpPr>
        <p:spPr/>
        <p:txBody>
          <a:bodyPr/>
          <a:lstStyle/>
          <a:p>
            <a:r>
              <a:rPr lang="he-IL" dirty="0"/>
              <a:t>הנזהר:</a:t>
            </a:r>
            <a:endParaRPr lang="en-IL" dirty="0"/>
          </a:p>
        </p:txBody>
      </p:sp>
      <p:sp>
        <p:nvSpPr>
          <p:cNvPr id="3" name="מציין מיקום תוכן 2">
            <a:extLst>
              <a:ext uri="{FF2B5EF4-FFF2-40B4-BE49-F238E27FC236}">
                <a16:creationId xmlns:a16="http://schemas.microsoft.com/office/drawing/2014/main" id="{E9EF833A-0EDD-430D-96B6-AA41AF7F7C3E}"/>
              </a:ext>
            </a:extLst>
          </p:cNvPr>
          <p:cNvSpPr>
            <a:spLocks noGrp="1"/>
          </p:cNvSpPr>
          <p:nvPr>
            <p:ph idx="1"/>
          </p:nvPr>
        </p:nvSpPr>
        <p:spPr/>
        <p:txBody>
          <a:bodyPr/>
          <a:lstStyle/>
          <a:p>
            <a:r>
              <a:rPr lang="he-IL" b="1" dirty="0">
                <a:solidFill>
                  <a:schemeClr val="accent4">
                    <a:lumMod val="50000"/>
                  </a:schemeClr>
                </a:solidFill>
                <a:latin typeface="David" panose="020E0502060401010101" pitchFamily="34" charset="-79"/>
                <a:cs typeface="David" panose="020E0502060401010101" pitchFamily="34" charset="-79"/>
              </a:rPr>
              <a:t>התנהגות אופיינית</a:t>
            </a:r>
            <a:r>
              <a:rPr lang="he-IL" dirty="0">
                <a:solidFill>
                  <a:schemeClr val="accent4">
                    <a:lumMod val="50000"/>
                  </a:schemeClr>
                </a:solidFill>
                <a:latin typeface="David" panose="020E0502060401010101" pitchFamily="34" charset="-79"/>
                <a:cs typeface="David" panose="020E0502060401010101" pitchFamily="34" charset="-79"/>
              </a:rPr>
              <a:t>: נוטים להתנהג בצורה הגנתית וזהירה. הם מתמקדים בחשיבות הפרט על חשבון זו של הקבוצה, מה שגורם לשאר חברי הקבוצה להסס בשיתוף תחושות ורעיונות שלהם. </a:t>
            </a:r>
          </a:p>
          <a:p>
            <a:r>
              <a:rPr lang="he-IL" b="1" dirty="0">
                <a:solidFill>
                  <a:schemeClr val="tx1">
                    <a:lumMod val="75000"/>
                  </a:schemeClr>
                </a:solidFill>
                <a:latin typeface="David" panose="020E0502060401010101" pitchFamily="34" charset="-79"/>
                <a:cs typeface="David" panose="020E0502060401010101" pitchFamily="34" charset="-79"/>
              </a:rPr>
              <a:t>פונקציה עבור המערכת הקבוצתית</a:t>
            </a:r>
            <a:r>
              <a:rPr lang="he-IL" dirty="0">
                <a:solidFill>
                  <a:schemeClr val="tx1">
                    <a:lumMod val="75000"/>
                  </a:schemeClr>
                </a:solidFill>
                <a:latin typeface="David" panose="020E0502060401010101" pitchFamily="34" charset="-79"/>
                <a:cs typeface="David" panose="020E0502060401010101" pitchFamily="34" charset="-79"/>
              </a:rPr>
              <a:t>: נוטים לשים יותר דגש על האישי שבהם מה שמביא לכך שהקבוצה לא תפתח בצורה מהירה מדי, אלא באופן הדרגתי. מצב זה מביא להקלות בפחדים שיש לחברי הקבוצה לגבי היטמעות שלהם בתוך הקבוצה. </a:t>
            </a:r>
          </a:p>
          <a:p>
            <a:r>
              <a:rPr lang="he-IL" b="1" dirty="0">
                <a:solidFill>
                  <a:schemeClr val="tx1">
                    <a:lumMod val="75000"/>
                  </a:schemeClr>
                </a:solidFill>
                <a:latin typeface="David" panose="020E0502060401010101" pitchFamily="34" charset="-79"/>
                <a:cs typeface="David" panose="020E0502060401010101" pitchFamily="34" charset="-79"/>
              </a:rPr>
              <a:t>משמעויות עבור הפרט: </a:t>
            </a:r>
            <a:r>
              <a:rPr lang="he-IL" dirty="0">
                <a:solidFill>
                  <a:schemeClr val="tx1">
                    <a:lumMod val="75000"/>
                  </a:schemeClr>
                </a:solidFill>
                <a:latin typeface="David" panose="020E0502060401010101" pitchFamily="34" charset="-79"/>
                <a:cs typeface="David" panose="020E0502060401010101" pitchFamily="34" charset="-79"/>
              </a:rPr>
              <a:t>יקדמו את המסוגלות העצמית שלהם ויצמצמו את הסתמכותם על האחרים בקבוצה. נטייתם להימנע מעודדת אחרים לנסות לשתף אותם בקבוצה ובכך להפוך אותך לחלק מהותי בקבוצה</a:t>
            </a:r>
          </a:p>
          <a:p>
            <a:endParaRPr lang="en-IL" dirty="0"/>
          </a:p>
        </p:txBody>
      </p:sp>
    </p:spTree>
    <p:extLst>
      <p:ext uri="{BB962C8B-B14F-4D97-AF65-F5344CB8AC3E}">
        <p14:creationId xmlns:p14="http://schemas.microsoft.com/office/powerpoint/2010/main" val="203967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51580" y="966497"/>
            <a:ext cx="9603275" cy="1049235"/>
          </a:xfrm>
        </p:spPr>
        <p:txBody>
          <a:bodyPr/>
          <a:lstStyle/>
          <a:p>
            <a:r>
              <a:rPr lang="he-IL" b="1" dirty="0">
                <a:latin typeface="David" panose="020E0502060401010101" pitchFamily="34" charset="-79"/>
                <a:cs typeface="David" panose="020E0502060401010101" pitchFamily="34" charset="-79"/>
              </a:rPr>
              <a:t>סיכום</a:t>
            </a:r>
          </a:p>
        </p:txBody>
      </p:sp>
      <p:sp>
        <p:nvSpPr>
          <p:cNvPr id="3" name="מציין מיקום תוכן 2"/>
          <p:cNvSpPr>
            <a:spLocks noGrp="1"/>
          </p:cNvSpPr>
          <p:nvPr>
            <p:ph idx="1"/>
          </p:nvPr>
        </p:nvSpPr>
        <p:spPr>
          <a:xfrm>
            <a:off x="336884" y="2015732"/>
            <a:ext cx="10717971" cy="3450613"/>
          </a:xfrm>
        </p:spPr>
        <p:txBody>
          <a:bodyPr/>
          <a:lstStyle/>
          <a:p>
            <a:r>
              <a:rPr lang="he-IL" dirty="0">
                <a:latin typeface="David" panose="020E0502060401010101" pitchFamily="34" charset="-79"/>
                <a:cs typeface="David" panose="020E0502060401010101" pitchFamily="34" charset="-79"/>
              </a:rPr>
              <a:t>נובע מתאוריית המערכות הכללית</a:t>
            </a:r>
          </a:p>
          <a:p>
            <a:r>
              <a:rPr lang="he-IL" dirty="0">
                <a:latin typeface="David" panose="020E0502060401010101" pitchFamily="34" charset="-79"/>
                <a:cs typeface="David" panose="020E0502060401010101" pitchFamily="34" charset="-79"/>
              </a:rPr>
              <a:t>מסמנים על סימון גבולות</a:t>
            </a:r>
          </a:p>
          <a:p>
            <a:r>
              <a:rPr lang="he-IL" dirty="0">
                <a:latin typeface="David" panose="020E0502060401010101" pitchFamily="34" charset="-79"/>
                <a:cs typeface="David" panose="020E0502060401010101" pitchFamily="34" charset="-79"/>
              </a:rPr>
              <a:t>חיוני לעלייתה המערכת הפונקציונלית</a:t>
            </a:r>
          </a:p>
          <a:p>
            <a:r>
              <a:rPr lang="he-IL" dirty="0">
                <a:latin typeface="David" panose="020E0502060401010101" pitchFamily="34" charset="-79"/>
                <a:cs typeface="David" panose="020E0502060401010101" pitchFamily="34" charset="-79"/>
              </a:rPr>
              <a:t>4 סוגים של קבוצות בקבוצה: חיצוני מסביב לכל הקבוצה, מסביב לתת מערכות של חברים, גבול המקיף כל חבר כאינדיבידואל וגבולות פנימיים המסמנים היבטים שונים</a:t>
            </a:r>
          </a:p>
          <a:p>
            <a:r>
              <a:rPr lang="he-IL" dirty="0">
                <a:latin typeface="David" panose="020E0502060401010101" pitchFamily="34" charset="-79"/>
                <a:cs typeface="David" panose="020E0502060401010101" pitchFamily="34" charset="-79"/>
              </a:rPr>
              <a:t>ההתנהגויות משמשות לפתיחת הגבולות הבין אישיים והפנימיים שמובילים לחשיפה עצמית רבה יותר</a:t>
            </a:r>
          </a:p>
        </p:txBody>
      </p:sp>
      <p:pic>
        <p:nvPicPr>
          <p:cNvPr id="5122" name="Picture 2"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185" y="96252"/>
            <a:ext cx="3379750" cy="3313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898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9E4480-E737-41AB-8D08-1D3D7D1CD281}"/>
              </a:ext>
            </a:extLst>
          </p:cNvPr>
          <p:cNvSpPr>
            <a:spLocks noGrp="1"/>
          </p:cNvSpPr>
          <p:nvPr>
            <p:ph type="ctrTitle"/>
          </p:nvPr>
        </p:nvSpPr>
        <p:spPr>
          <a:xfrm>
            <a:off x="2417779" y="802296"/>
            <a:ext cx="8637073" cy="299882"/>
          </a:xfrm>
        </p:spPr>
        <p:txBody>
          <a:bodyPr>
            <a:normAutofit fontScale="90000"/>
          </a:bodyPr>
          <a:lstStyle/>
          <a:p>
            <a:r>
              <a:rPr lang="he-IL" dirty="0"/>
              <a:t>תפקידים אישיים ואישיות:</a:t>
            </a:r>
            <a:endParaRPr lang="en-IL" dirty="0"/>
          </a:p>
        </p:txBody>
      </p:sp>
      <p:sp>
        <p:nvSpPr>
          <p:cNvPr id="3" name="כותרת משנה 2">
            <a:extLst>
              <a:ext uri="{FF2B5EF4-FFF2-40B4-BE49-F238E27FC236}">
                <a16:creationId xmlns:a16="http://schemas.microsoft.com/office/drawing/2014/main" id="{68F67EB0-297D-485F-BE7C-C867CF469BAF}"/>
              </a:ext>
            </a:extLst>
          </p:cNvPr>
          <p:cNvSpPr>
            <a:spLocks noGrp="1"/>
          </p:cNvSpPr>
          <p:nvPr>
            <p:ph type="subTitle" idx="1"/>
          </p:nvPr>
        </p:nvSpPr>
        <p:spPr>
          <a:xfrm>
            <a:off x="2417780" y="1183822"/>
            <a:ext cx="8637072" cy="3325004"/>
          </a:xfrm>
        </p:spPr>
        <p:txBody>
          <a:bodyPr/>
          <a:lstStyle/>
          <a:p>
            <a:endParaRPr lang="en-IL" dirty="0"/>
          </a:p>
        </p:txBody>
      </p:sp>
      <p:pic>
        <p:nvPicPr>
          <p:cNvPr id="4" name="תמונה 3">
            <a:extLst>
              <a:ext uri="{FF2B5EF4-FFF2-40B4-BE49-F238E27FC236}">
                <a16:creationId xmlns:a16="http://schemas.microsoft.com/office/drawing/2014/main" id="{10082984-591D-43C1-A076-8F616A0834F3}"/>
              </a:ext>
            </a:extLst>
          </p:cNvPr>
          <p:cNvPicPr/>
          <p:nvPr/>
        </p:nvPicPr>
        <p:blipFill rotWithShape="1">
          <a:blip r:embed="rId2">
            <a:extLst>
              <a:ext uri="{28A0092B-C50C-407E-A947-70E740481C1C}">
                <a14:useLocalDpi xmlns:a14="http://schemas.microsoft.com/office/drawing/2010/main" val="0"/>
              </a:ext>
            </a:extLst>
          </a:blip>
          <a:srcRect l="15169" t="28253" r="50759" b="8390"/>
          <a:stretch/>
        </p:blipFill>
        <p:spPr bwMode="auto">
          <a:xfrm>
            <a:off x="5226504" y="1056735"/>
            <a:ext cx="6010275" cy="42418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440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069035-55F7-4F4E-A73C-6307DAEF25FF}"/>
              </a:ext>
            </a:extLst>
          </p:cNvPr>
          <p:cNvSpPr>
            <a:spLocks noGrp="1"/>
          </p:cNvSpPr>
          <p:nvPr>
            <p:ph type="ctrTitle"/>
          </p:nvPr>
        </p:nvSpPr>
        <p:spPr>
          <a:xfrm>
            <a:off x="1417983" y="802299"/>
            <a:ext cx="10654748" cy="1708990"/>
          </a:xfrm>
        </p:spPr>
        <p:txBody>
          <a:bodyPr/>
          <a:lstStyle/>
          <a:p>
            <a:pPr algn="ctr"/>
            <a:r>
              <a:rPr lang="he-IL" b="1" dirty="0">
                <a:solidFill>
                  <a:schemeClr val="accent1">
                    <a:lumMod val="50000"/>
                  </a:schemeClr>
                </a:solidFill>
                <a:latin typeface="David" panose="020E0502060401010101" pitchFamily="34" charset="-79"/>
                <a:cs typeface="David" panose="020E0502060401010101" pitchFamily="34" charset="-79"/>
              </a:rPr>
              <a:t>חברי קבוצה בעייתיים</a:t>
            </a:r>
            <a:endParaRPr lang="aa-ET" b="1" dirty="0">
              <a:solidFill>
                <a:schemeClr val="accent1">
                  <a:lumMod val="50000"/>
                </a:schemeClr>
              </a:solidFill>
              <a:latin typeface="David" panose="020E0502060401010101" pitchFamily="34" charset="-79"/>
              <a:cs typeface="David" panose="020E0502060401010101" pitchFamily="34" charset="-79"/>
            </a:endParaRPr>
          </a:p>
        </p:txBody>
      </p:sp>
      <p:sp>
        <p:nvSpPr>
          <p:cNvPr id="3" name="כותרת משנה 2">
            <a:extLst>
              <a:ext uri="{FF2B5EF4-FFF2-40B4-BE49-F238E27FC236}">
                <a16:creationId xmlns:a16="http://schemas.microsoft.com/office/drawing/2014/main" id="{DFD943D4-880D-42CC-84A8-BD57E00C9E40}"/>
              </a:ext>
            </a:extLst>
          </p:cNvPr>
          <p:cNvSpPr>
            <a:spLocks noGrp="1"/>
          </p:cNvSpPr>
          <p:nvPr>
            <p:ph type="subTitle" idx="1"/>
          </p:nvPr>
        </p:nvSpPr>
        <p:spPr>
          <a:xfrm>
            <a:off x="2417780" y="4346712"/>
            <a:ext cx="8637072" cy="980661"/>
          </a:xfrm>
        </p:spPr>
        <p:txBody>
          <a:bodyPr>
            <a:normAutofit/>
          </a:bodyPr>
          <a:lstStyle/>
          <a:p>
            <a:r>
              <a:rPr lang="he-IL" sz="2000" dirty="0">
                <a:latin typeface="David" panose="020E0502060401010101" pitchFamily="34" charset="-79"/>
                <a:cs typeface="David" panose="020E0502060401010101" pitchFamily="34" charset="-79"/>
              </a:rPr>
              <a:t>יאלום, א', (2006). טיפול קבוצתי: תיאוריה ומעשה. ירושלים: כנרת. (פרק 13), חברי קבוצה בעייתיים, עמ' 188-40. </a:t>
            </a:r>
            <a:endParaRPr lang="aa-ET" sz="2000" dirty="0">
              <a:latin typeface="David" panose="020E0502060401010101" pitchFamily="34" charset="-79"/>
              <a:cs typeface="David" panose="020E0502060401010101" pitchFamily="34" charset="-79"/>
            </a:endParaRPr>
          </a:p>
          <a:p>
            <a:endParaRPr lang="aa-ET" dirty="0"/>
          </a:p>
        </p:txBody>
      </p:sp>
      <p:pic>
        <p:nvPicPr>
          <p:cNvPr id="6" name="תמונה 5"/>
          <p:cNvPicPr>
            <a:picLocks noChangeAspect="1"/>
          </p:cNvPicPr>
          <p:nvPr/>
        </p:nvPicPr>
        <p:blipFill>
          <a:blip r:embed="rId2"/>
          <a:stretch>
            <a:fillRect/>
          </a:stretch>
        </p:blipFill>
        <p:spPr>
          <a:xfrm>
            <a:off x="269899" y="1909432"/>
            <a:ext cx="2746256" cy="2238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085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DCB4E0-13F2-4079-87B3-5C9CC69771EA}"/>
              </a:ext>
            </a:extLst>
          </p:cNvPr>
          <p:cNvSpPr>
            <a:spLocks noGrp="1"/>
          </p:cNvSpPr>
          <p:nvPr>
            <p:ph type="title"/>
          </p:nvPr>
        </p:nvSpPr>
        <p:spPr>
          <a:xfrm>
            <a:off x="1451579" y="1186657"/>
            <a:ext cx="9603275" cy="1049235"/>
          </a:xfrm>
        </p:spPr>
        <p:txBody>
          <a:bodyPr>
            <a:normAutofit fontScale="90000"/>
          </a:bodyPr>
          <a:lstStyle/>
          <a:p>
            <a:r>
              <a:rPr lang="he-IL" b="1" dirty="0">
                <a:solidFill>
                  <a:schemeClr val="accent1">
                    <a:lumMod val="50000"/>
                  </a:schemeClr>
                </a:solidFill>
                <a:latin typeface="David" panose="020E0502060401010101" pitchFamily="34" charset="-79"/>
                <a:cs typeface="David" panose="020E0502060401010101" pitchFamily="34" charset="-79"/>
              </a:rPr>
              <a:t>מונופוליסט</a:t>
            </a:r>
            <a:br>
              <a:rPr lang="he-IL" dirty="0"/>
            </a:br>
            <a:br>
              <a:rPr lang="he-IL" dirty="0"/>
            </a:br>
            <a:br>
              <a:rPr lang="he-IL" dirty="0"/>
            </a:br>
            <a:br>
              <a:rPr lang="he-IL" dirty="0"/>
            </a:br>
            <a:br>
              <a:rPr lang="he-IL" dirty="0"/>
            </a:br>
            <a:br>
              <a:rPr lang="he-IL" dirty="0"/>
            </a:br>
            <a:br>
              <a:rPr lang="he-IL" dirty="0"/>
            </a:br>
            <a:br>
              <a:rPr lang="he-IL" dirty="0"/>
            </a:br>
            <a:endParaRPr lang="aa-ET" dirty="0"/>
          </a:p>
        </p:txBody>
      </p:sp>
      <p:sp>
        <p:nvSpPr>
          <p:cNvPr id="3" name="מציין מיקום תוכן 2">
            <a:extLst>
              <a:ext uri="{FF2B5EF4-FFF2-40B4-BE49-F238E27FC236}">
                <a16:creationId xmlns:a16="http://schemas.microsoft.com/office/drawing/2014/main" id="{C11F423A-A07E-4138-AF0D-B6804FB27986}"/>
              </a:ext>
            </a:extLst>
          </p:cNvPr>
          <p:cNvSpPr>
            <a:spLocks noGrp="1"/>
          </p:cNvSpPr>
          <p:nvPr>
            <p:ph idx="1"/>
          </p:nvPr>
        </p:nvSpPr>
        <p:spPr/>
        <p:txBody>
          <a:bodyPr/>
          <a:lstStyle/>
          <a:p>
            <a:r>
              <a:rPr lang="he-IL" dirty="0">
                <a:latin typeface="David" panose="020E0502060401010101" pitchFamily="34" charset="-79"/>
                <a:cs typeface="David" panose="020E0502060401010101" pitchFamily="34" charset="-79"/>
              </a:rPr>
              <a:t>לא מפסיק לפטפט </a:t>
            </a:r>
          </a:p>
          <a:p>
            <a:r>
              <a:rPr lang="he-IL" dirty="0">
                <a:latin typeface="David" panose="020E0502060401010101" pitchFamily="34" charset="-79"/>
                <a:cs typeface="David" panose="020E0502060401010101" pitchFamily="34" charset="-79"/>
              </a:rPr>
              <a:t>כשאחר מקבל במה, הוא מחזיר את עצמו למרכז תשומת הלב </a:t>
            </a:r>
          </a:p>
          <a:p>
            <a:r>
              <a:rPr lang="he-IL" dirty="0">
                <a:latin typeface="David" panose="020E0502060401010101" pitchFamily="34" charset="-79"/>
                <a:cs typeface="David" panose="020E0502060401010101" pitchFamily="34" charset="-79"/>
              </a:rPr>
              <a:t>נכנס לחרדה אם יושב בשקט</a:t>
            </a:r>
          </a:p>
          <a:p>
            <a:r>
              <a:rPr lang="he-IL" dirty="0">
                <a:latin typeface="David" panose="020E0502060401010101" pitchFamily="34" charset="-79"/>
                <a:cs typeface="David" panose="020E0502060401010101" pitchFamily="34" charset="-79"/>
              </a:rPr>
              <a:t>מגיב לכל אמירה ב:"כן, גם אצלי זה ככה"</a:t>
            </a:r>
          </a:p>
          <a:p>
            <a:r>
              <a:rPr lang="he-IL" dirty="0">
                <a:latin typeface="David" panose="020E0502060401010101" pitchFamily="34" charset="-79"/>
                <a:cs typeface="David" panose="020E0502060401010101" pitchFamily="34" charset="-79"/>
              </a:rPr>
              <a:t>מאופיינת אצל אנשים לא יציבים, בעלי כישרון לדרמה (דרמטיים)</a:t>
            </a:r>
          </a:p>
        </p:txBody>
      </p:sp>
      <p:pic>
        <p:nvPicPr>
          <p:cNvPr id="1026" name="Picture 2" descr="תוצאת תמונה עבור מונופול"/>
          <p:cNvPicPr>
            <a:picLocks noChangeAspect="1" noChangeArrowheads="1"/>
          </p:cNvPicPr>
          <p:nvPr/>
        </p:nvPicPr>
        <p:blipFill rotWithShape="1">
          <a:blip r:embed="rId2">
            <a:extLst>
              <a:ext uri="{28A0092B-C50C-407E-A947-70E740481C1C}">
                <a14:useLocalDpi xmlns:a14="http://schemas.microsoft.com/office/drawing/2010/main" val="0"/>
              </a:ext>
            </a:extLst>
          </a:blip>
          <a:srcRect l="10140" t="9954" r="12340" b="13250"/>
          <a:stretch/>
        </p:blipFill>
        <p:spPr bwMode="auto">
          <a:xfrm>
            <a:off x="1009934" y="825498"/>
            <a:ext cx="3370997" cy="23804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90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1E58DC-2FE9-4B26-A4C0-6955E91393FC}"/>
              </a:ext>
            </a:extLst>
          </p:cNvPr>
          <p:cNvSpPr>
            <a:spLocks noGrp="1"/>
          </p:cNvSpPr>
          <p:nvPr>
            <p:ph type="title"/>
          </p:nvPr>
        </p:nvSpPr>
        <p:spPr>
          <a:xfrm>
            <a:off x="1451579" y="1200304"/>
            <a:ext cx="9603275" cy="1049235"/>
          </a:xfrm>
        </p:spPr>
        <p:txBody>
          <a:bodyPr>
            <a:normAutofit/>
          </a:bodyPr>
          <a:lstStyle/>
          <a:p>
            <a:r>
              <a:rPr lang="he-IL" sz="2800" b="1" dirty="0">
                <a:solidFill>
                  <a:schemeClr val="accent1">
                    <a:lumMod val="50000"/>
                  </a:schemeClr>
                </a:solidFill>
                <a:latin typeface="David" panose="020E0502060401010101" pitchFamily="34" charset="-79"/>
                <a:cs typeface="David" panose="020E0502060401010101" pitchFamily="34" charset="-79"/>
              </a:rPr>
              <a:t>השפעה על הקבוצה</a:t>
            </a:r>
            <a:endParaRPr lang="aa-ET" sz="2800" b="1" dirty="0">
              <a:solidFill>
                <a:schemeClr val="accent1">
                  <a:lumMod val="50000"/>
                </a:schemeClr>
              </a:solidFill>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FDC360AB-11E2-46D3-9C21-1F7386E51403}"/>
              </a:ext>
            </a:extLst>
          </p:cNvPr>
          <p:cNvSpPr>
            <a:spLocks noGrp="1"/>
          </p:cNvSpPr>
          <p:nvPr>
            <p:ph idx="1"/>
          </p:nvPr>
        </p:nvSpPr>
        <p:spPr>
          <a:xfrm>
            <a:off x="1451579" y="2385392"/>
            <a:ext cx="9603275" cy="3668090"/>
          </a:xfrm>
        </p:spPr>
        <p:txBody>
          <a:bodyPr/>
          <a:lstStyle/>
          <a:p>
            <a:r>
              <a:rPr lang="he-IL" dirty="0">
                <a:latin typeface="David" panose="020E0502060401010101" pitchFamily="34" charset="-79"/>
                <a:cs typeface="David" panose="020E0502060401010101" pitchFamily="34" charset="-79"/>
              </a:rPr>
              <a:t>בפגישה הראשונה הקבוצה עשויה לעודד את המונופוליסט, ובמשך יהווה תסכול וכעס.</a:t>
            </a:r>
          </a:p>
          <a:p>
            <a:r>
              <a:rPr lang="he-IL" dirty="0">
                <a:latin typeface="David" panose="020E0502060401010101" pitchFamily="34" charset="-79"/>
                <a:cs typeface="David" panose="020E0502060401010101" pitchFamily="34" charset="-79"/>
              </a:rPr>
              <a:t>חברי הקבוצה יהססו בדרך כלל להשתיק אותו מחשש שזה יחייב אותם למלא את השתיקה שתיווצר.</a:t>
            </a:r>
          </a:p>
          <a:p>
            <a:r>
              <a:rPr lang="he-IL" dirty="0">
                <a:latin typeface="David" panose="020E0502060401010101" pitchFamily="34" charset="-79"/>
                <a:cs typeface="David" panose="020E0502060401010101" pitchFamily="34" charset="-79"/>
              </a:rPr>
              <a:t>הדובר שמייצג את הקבוצה בעימות עם המונופוליסט מקבל תמיכה פה אחד.</a:t>
            </a:r>
          </a:p>
          <a:p>
            <a:r>
              <a:rPr lang="he-IL" dirty="0">
                <a:latin typeface="David" panose="020E0502060401010101" pitchFamily="34" charset="-79"/>
                <a:cs typeface="David" panose="020E0502060401010101" pitchFamily="34" charset="-79"/>
              </a:rPr>
              <a:t>מתקפה עקיפה על המונופוליסט מחמירה את הבעיה. </a:t>
            </a:r>
          </a:p>
        </p:txBody>
      </p:sp>
      <p:pic>
        <p:nvPicPr>
          <p:cNvPr id="2050" name="Picture 2"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74" y="4012442"/>
            <a:ext cx="3594011" cy="2695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965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AEEB585-D712-4529-AFA0-5D2D77907212}"/>
              </a:ext>
            </a:extLst>
          </p:cNvPr>
          <p:cNvSpPr>
            <a:spLocks noGrp="1"/>
          </p:cNvSpPr>
          <p:nvPr>
            <p:ph type="title"/>
          </p:nvPr>
        </p:nvSpPr>
        <p:spPr/>
        <p:txBody>
          <a:bodyPr>
            <a:normAutofit/>
          </a:bodyPr>
          <a:lstStyle/>
          <a:p>
            <a:r>
              <a:rPr lang="he-IL" sz="2800" b="1" dirty="0">
                <a:solidFill>
                  <a:schemeClr val="accent1">
                    <a:lumMod val="50000"/>
                  </a:schemeClr>
                </a:solidFill>
                <a:latin typeface="David" panose="020E0502060401010101" pitchFamily="34" charset="-79"/>
                <a:cs typeface="David" panose="020E0502060401010101" pitchFamily="34" charset="-79"/>
              </a:rPr>
              <a:t>שיקולים</a:t>
            </a:r>
            <a:r>
              <a:rPr lang="he-IL" sz="2400" b="1" dirty="0">
                <a:solidFill>
                  <a:schemeClr val="accent1">
                    <a:lumMod val="50000"/>
                  </a:schemeClr>
                </a:solidFill>
                <a:latin typeface="David" panose="020E0502060401010101" pitchFamily="34" charset="-79"/>
                <a:cs typeface="David" panose="020E0502060401010101" pitchFamily="34" charset="-79"/>
              </a:rPr>
              <a:t> </a:t>
            </a:r>
            <a:r>
              <a:rPr lang="he-IL" sz="2800" b="1" dirty="0">
                <a:solidFill>
                  <a:schemeClr val="accent1">
                    <a:lumMod val="50000"/>
                  </a:schemeClr>
                </a:solidFill>
                <a:latin typeface="David" panose="020E0502060401010101" pitchFamily="34" charset="-79"/>
                <a:cs typeface="David" panose="020E0502060401010101" pitchFamily="34" charset="-79"/>
              </a:rPr>
              <a:t>טיפוליים</a:t>
            </a:r>
            <a:endParaRPr lang="aa-ET" sz="2400" b="1" dirty="0">
              <a:solidFill>
                <a:schemeClr val="accent1">
                  <a:lumMod val="50000"/>
                </a:schemeClr>
              </a:solidFill>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B1858500-2F6A-4B36-9137-11AEB9997845}"/>
              </a:ext>
            </a:extLst>
          </p:cNvPr>
          <p:cNvSpPr>
            <a:spLocks noGrp="1"/>
          </p:cNvSpPr>
          <p:nvPr>
            <p:ph idx="1"/>
          </p:nvPr>
        </p:nvSpPr>
        <p:spPr>
          <a:xfrm>
            <a:off x="1451579" y="2252870"/>
            <a:ext cx="9603275" cy="3213475"/>
          </a:xfrm>
        </p:spPr>
        <p:txBody>
          <a:bodyPr/>
          <a:lstStyle/>
          <a:p>
            <a:r>
              <a:rPr lang="he-IL" dirty="0">
                <a:latin typeface="David" panose="020E0502060401010101" pitchFamily="34" charset="-79"/>
                <a:cs typeface="David" panose="020E0502060401010101" pitchFamily="34" charset="-79"/>
              </a:rPr>
              <a:t>תפקיד המטפל: לרסן את התנהגותו של המונופוליסט</a:t>
            </a:r>
          </a:p>
          <a:p>
            <a:r>
              <a:rPr lang="he-IL" dirty="0">
                <a:latin typeface="David" panose="020E0502060401010101" pitchFamily="34" charset="-79"/>
                <a:cs typeface="David" panose="020E0502060401010101" pitchFamily="34" charset="-79"/>
              </a:rPr>
              <a:t>מוטב לחכות שהקבוצה תטפל בבעיה קבוצתית בכוחות עצמה, אך המונופוליסט הוא בעיה שהקבוצה לא יכולה במקרים רבים לטפל. </a:t>
            </a:r>
          </a:p>
          <a:p>
            <a:r>
              <a:rPr lang="he-IL" dirty="0">
                <a:latin typeface="David" panose="020E0502060401010101" pitchFamily="34" charset="-79"/>
                <a:cs typeface="David" panose="020E0502060401010101" pitchFamily="34" charset="-79"/>
              </a:rPr>
              <a:t>המטפל צריך למנוע התפתחות נורמות משבשות טיפול ותוך כדי למנוע מן המטופל המונופוליסט לבצע "התאבדות חברתית".</a:t>
            </a:r>
          </a:p>
        </p:txBody>
      </p:sp>
      <p:pic>
        <p:nvPicPr>
          <p:cNvPr id="4098" name="Picture 2" descr="תוצאת תמונה עבור טיפו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59" y="4256693"/>
            <a:ext cx="3856867" cy="2194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2302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55A9C8-9CBA-47B5-8C0C-72389571C664}"/>
              </a:ext>
            </a:extLst>
          </p:cNvPr>
          <p:cNvSpPr>
            <a:spLocks noGrp="1"/>
          </p:cNvSpPr>
          <p:nvPr>
            <p:ph type="title"/>
          </p:nvPr>
        </p:nvSpPr>
        <p:spPr>
          <a:xfrm>
            <a:off x="1557597" y="804519"/>
            <a:ext cx="9603275" cy="587136"/>
          </a:xfrm>
        </p:spPr>
        <p:txBody>
          <a:bodyPr>
            <a:noAutofit/>
          </a:bodyPr>
          <a:lstStyle/>
          <a:p>
            <a:r>
              <a:rPr lang="he-IL" sz="2800" b="1" dirty="0">
                <a:solidFill>
                  <a:schemeClr val="accent1">
                    <a:lumMod val="50000"/>
                  </a:schemeClr>
                </a:solidFill>
                <a:latin typeface="David" panose="020E0502060401010101" pitchFamily="34" charset="-79"/>
                <a:cs typeface="David" panose="020E0502060401010101" pitchFamily="34" charset="-79"/>
              </a:rPr>
              <a:t>המטופל השותק </a:t>
            </a:r>
            <a:endParaRPr lang="aa-ET" sz="2800" b="1" dirty="0">
              <a:solidFill>
                <a:schemeClr val="accent1">
                  <a:lumMod val="50000"/>
                </a:schemeClr>
              </a:solidFill>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D7E4F373-0521-416F-9D33-10958E3A8B78}"/>
              </a:ext>
            </a:extLst>
          </p:cNvPr>
          <p:cNvSpPr>
            <a:spLocks noGrp="1"/>
          </p:cNvSpPr>
          <p:nvPr>
            <p:ph idx="1"/>
          </p:nvPr>
        </p:nvSpPr>
        <p:spPr>
          <a:xfrm>
            <a:off x="1451579" y="1391656"/>
            <a:ext cx="9603275" cy="4074690"/>
          </a:xfrm>
        </p:spPr>
        <p:txBody>
          <a:bodyPr>
            <a:normAutofit/>
          </a:bodyPr>
          <a:lstStyle/>
          <a:p>
            <a:endParaRPr lang="he-IL" dirty="0">
              <a:latin typeface="David" panose="020E0502060401010101" pitchFamily="34" charset="-79"/>
              <a:cs typeface="David" panose="020E0502060401010101" pitchFamily="34" charset="-79"/>
            </a:endParaRPr>
          </a:p>
          <a:p>
            <a:pPr marL="285750" indent="-285750"/>
            <a:r>
              <a:rPr lang="he-IL" dirty="0">
                <a:latin typeface="David" panose="020E0502060401010101" pitchFamily="34" charset="-79"/>
                <a:cs typeface="David" panose="020E0502060401010101" pitchFamily="34" charset="-79"/>
              </a:rPr>
              <a:t>מפריע פחות לקבוצה</a:t>
            </a:r>
          </a:p>
          <a:p>
            <a:pPr marL="285750" indent="-285750"/>
            <a:r>
              <a:rPr lang="he-IL" dirty="0">
                <a:latin typeface="David" panose="020E0502060401010101" pitchFamily="34" charset="-79"/>
                <a:cs typeface="David" panose="020E0502060401010101" pitchFamily="34" charset="-79"/>
              </a:rPr>
              <a:t>ישנם מטופלים שתקנים המפיקים תועלת ממעורבות עקיפה בטיפול דרך הזדהות עם חברים פעילים בעלי בעיות דומות.</a:t>
            </a:r>
          </a:p>
          <a:p>
            <a:pPr marL="285750" indent="-285750"/>
            <a:r>
              <a:rPr lang="he-IL" dirty="0">
                <a:latin typeface="David" panose="020E0502060401010101" pitchFamily="34" charset="-79"/>
                <a:cs typeface="David" panose="020E0502060401010101" pitchFamily="34" charset="-79"/>
              </a:rPr>
              <a:t>במחקר נמצא כי ככל שהמטופל דיבר יותר היה השינוי החיובי גדול יותר. </a:t>
            </a:r>
          </a:p>
          <a:p>
            <a:r>
              <a:rPr lang="he-IL" dirty="0">
                <a:latin typeface="David" panose="020E0502060401010101" pitchFamily="34" charset="-79"/>
                <a:cs typeface="David" panose="020E0502060401010101" pitchFamily="34" charset="-79"/>
              </a:rPr>
              <a:t>מטופל שמרבה להשתתף זוכה להערכה מצד חבריו, שגוררת בסופו של דבר שיפור בהערכתו העצמית. </a:t>
            </a:r>
            <a:endParaRPr lang="aa-ET" dirty="0">
              <a:latin typeface="David" panose="020E0502060401010101" pitchFamily="34" charset="-79"/>
              <a:cs typeface="David" panose="020E0502060401010101" pitchFamily="34" charset="-79"/>
            </a:endParaRPr>
          </a:p>
        </p:txBody>
      </p:sp>
      <p:pic>
        <p:nvPicPr>
          <p:cNvPr id="5122" name="Picture 2" descr="תוצאת תמונה עבור שותק בקבוצ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918" y="4432423"/>
            <a:ext cx="3938753" cy="2067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289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71E09A-A19C-42CE-8793-70B34951C3B0}"/>
              </a:ext>
            </a:extLst>
          </p:cNvPr>
          <p:cNvSpPr>
            <a:spLocks noGrp="1"/>
          </p:cNvSpPr>
          <p:nvPr>
            <p:ph type="title"/>
          </p:nvPr>
        </p:nvSpPr>
        <p:spPr>
          <a:xfrm>
            <a:off x="1507129" y="820478"/>
            <a:ext cx="9603275" cy="1049235"/>
          </a:xfrm>
        </p:spPr>
        <p:txBody>
          <a:bodyPr>
            <a:normAutofit/>
          </a:bodyPr>
          <a:lstStyle/>
          <a:p>
            <a:r>
              <a:rPr lang="he-IL" sz="2800" b="1" dirty="0">
                <a:solidFill>
                  <a:schemeClr val="accent1">
                    <a:lumMod val="50000"/>
                  </a:schemeClr>
                </a:solidFill>
                <a:latin typeface="David" panose="020E0502060401010101" pitchFamily="34" charset="-79"/>
                <a:cs typeface="David" panose="020E0502060401010101" pitchFamily="34" charset="-79"/>
              </a:rPr>
              <a:t>סיבות לשתיקה</a:t>
            </a:r>
            <a:endParaRPr lang="aa-ET" sz="2800" b="1" dirty="0">
              <a:solidFill>
                <a:schemeClr val="accent1">
                  <a:lumMod val="50000"/>
                </a:schemeClr>
              </a:solidFill>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9E48F7A5-4BA9-4888-82AD-78F89422E910}"/>
              </a:ext>
            </a:extLst>
          </p:cNvPr>
          <p:cNvSpPr>
            <a:spLocks noGrp="1"/>
          </p:cNvSpPr>
          <p:nvPr>
            <p:ph idx="1"/>
          </p:nvPr>
        </p:nvSpPr>
        <p:spPr>
          <a:xfrm>
            <a:off x="1451579" y="2015732"/>
            <a:ext cx="9603275" cy="3497172"/>
          </a:xfrm>
        </p:spPr>
        <p:txBody>
          <a:bodyPr>
            <a:normAutofit/>
          </a:bodyPr>
          <a:lstStyle/>
          <a:p>
            <a:r>
              <a:rPr lang="he-IL" dirty="0">
                <a:latin typeface="David" panose="020E0502060401010101" pitchFamily="34" charset="-79"/>
                <a:cs typeface="David" panose="020E0502060401010101" pitchFamily="34" charset="-79"/>
              </a:rPr>
              <a:t>חרדה עמוקה מחשיפה עצמית </a:t>
            </a:r>
          </a:p>
          <a:p>
            <a:r>
              <a:rPr lang="he-IL" dirty="0">
                <a:latin typeface="David" panose="020E0502060401010101" pitchFamily="34" charset="-79"/>
                <a:cs typeface="David" panose="020E0502060401010101" pitchFamily="34" charset="-79"/>
              </a:rPr>
              <a:t>חשש מקונפליקטים </a:t>
            </a:r>
          </a:p>
          <a:p>
            <a:r>
              <a:rPr lang="he-IL" dirty="0">
                <a:latin typeface="David" panose="020E0502060401010101" pitchFamily="34" charset="-79"/>
                <a:cs typeface="David" panose="020E0502060401010101" pitchFamily="34" charset="-79"/>
              </a:rPr>
              <a:t>יש שמחכים לדמות טיפולית אידיאלית שתפעיל אותם ותעורר אותם לחיים</a:t>
            </a:r>
          </a:p>
          <a:p>
            <a:r>
              <a:rPr lang="he-IL" dirty="0">
                <a:latin typeface="David" panose="020E0502060401010101" pitchFamily="34" charset="-79"/>
                <a:cs typeface="David" panose="020E0502060401010101" pitchFamily="34" charset="-79"/>
              </a:rPr>
              <a:t>יש שלא מוכנים להסתפק בפחות משלמות מחשש לבייש את עצמם </a:t>
            </a:r>
          </a:p>
          <a:p>
            <a:r>
              <a:rPr lang="he-IL" dirty="0">
                <a:latin typeface="David" panose="020E0502060401010101" pitchFamily="34" charset="-79"/>
                <a:cs typeface="David" panose="020E0502060401010101" pitchFamily="34" charset="-79"/>
              </a:rPr>
              <a:t>שמירה על ריחוק או שליטה </a:t>
            </a:r>
          </a:p>
          <a:p>
            <a:r>
              <a:rPr lang="he-IL" dirty="0">
                <a:latin typeface="David" panose="020E0502060401010101" pitchFamily="34" charset="-79"/>
                <a:cs typeface="David" panose="020E0502060401010101" pitchFamily="34" charset="-79"/>
              </a:rPr>
              <a:t>איום מחבר מסוים בקבוצה</a:t>
            </a:r>
          </a:p>
          <a:p>
            <a:r>
              <a:rPr lang="he-IL" dirty="0">
                <a:latin typeface="David" panose="020E0502060401010101" pitchFamily="34" charset="-79"/>
                <a:cs typeface="David" panose="020E0502060401010101" pitchFamily="34" charset="-79"/>
              </a:rPr>
              <a:t>מחשש שיתפסו כחלשים, רדודים, תפלים, רגשנים או מגוחכים</a:t>
            </a:r>
            <a:endParaRPr lang="aa-ET" dirty="0">
              <a:latin typeface="David" panose="020E0502060401010101" pitchFamily="34" charset="-79"/>
              <a:cs typeface="David" panose="020E0502060401010101" pitchFamily="34" charset="-79"/>
            </a:endParaRPr>
          </a:p>
        </p:txBody>
      </p:sp>
      <p:pic>
        <p:nvPicPr>
          <p:cNvPr id="6146" name="Picture 2"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25" y="191068"/>
            <a:ext cx="3964537" cy="25254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87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44285B-AE29-4713-A9A4-67F6200061FA}"/>
              </a:ext>
            </a:extLst>
          </p:cNvPr>
          <p:cNvSpPr>
            <a:spLocks noGrp="1"/>
          </p:cNvSpPr>
          <p:nvPr>
            <p:ph type="title"/>
          </p:nvPr>
        </p:nvSpPr>
        <p:spPr>
          <a:xfrm>
            <a:off x="1451579" y="804519"/>
            <a:ext cx="9603275" cy="4730867"/>
          </a:xfrm>
        </p:spPr>
        <p:txBody>
          <a:bodyPr>
            <a:normAutofit/>
          </a:bodyPr>
          <a:lstStyle/>
          <a:p>
            <a:r>
              <a:rPr lang="en-US" dirty="0">
                <a:hlinkClick r:id="rId2"/>
              </a:rPr>
              <a:t>https://www.youtube.com/watch?v=o6ihsvY9oLw</a:t>
            </a:r>
            <a:br>
              <a:rPr lang="he-IL" dirty="0"/>
            </a:br>
            <a:endParaRPr lang="en-IL" dirty="0"/>
          </a:p>
        </p:txBody>
      </p:sp>
      <p:sp>
        <p:nvSpPr>
          <p:cNvPr id="3" name="מציין מיקום תוכן 2">
            <a:extLst>
              <a:ext uri="{FF2B5EF4-FFF2-40B4-BE49-F238E27FC236}">
                <a16:creationId xmlns:a16="http://schemas.microsoft.com/office/drawing/2014/main" id="{D4E2D7BD-7EFC-45CC-AA92-8D23A330E705}"/>
              </a:ext>
            </a:extLst>
          </p:cNvPr>
          <p:cNvSpPr>
            <a:spLocks noGrp="1"/>
          </p:cNvSpPr>
          <p:nvPr>
            <p:ph idx="1"/>
          </p:nvPr>
        </p:nvSpPr>
        <p:spPr>
          <a:xfrm rot="10800000">
            <a:off x="1451579" y="2015732"/>
            <a:ext cx="9603275" cy="45719"/>
          </a:xfrm>
        </p:spPr>
        <p:txBody>
          <a:bodyPr>
            <a:normAutofit fontScale="25000" lnSpcReduction="20000"/>
          </a:bodyPr>
          <a:lstStyle/>
          <a:p>
            <a:endParaRPr lang="en-IL" dirty="0"/>
          </a:p>
        </p:txBody>
      </p:sp>
    </p:spTree>
    <p:extLst>
      <p:ext uri="{BB962C8B-B14F-4D97-AF65-F5344CB8AC3E}">
        <p14:creationId xmlns:p14="http://schemas.microsoft.com/office/powerpoint/2010/main" val="1239456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55AF01-2543-4E49-9F5E-87CB01ACE6EE}"/>
              </a:ext>
            </a:extLst>
          </p:cNvPr>
          <p:cNvSpPr>
            <a:spLocks noGrp="1"/>
          </p:cNvSpPr>
          <p:nvPr>
            <p:ph type="title"/>
          </p:nvPr>
        </p:nvSpPr>
        <p:spPr/>
        <p:txBody>
          <a:bodyPr>
            <a:normAutofit/>
          </a:bodyPr>
          <a:lstStyle/>
          <a:p>
            <a:r>
              <a:rPr lang="he-IL" sz="2800" b="1" dirty="0">
                <a:solidFill>
                  <a:schemeClr val="accent1">
                    <a:lumMod val="50000"/>
                  </a:schemeClr>
                </a:solidFill>
                <a:latin typeface="David" panose="020E0502060401010101" pitchFamily="34" charset="-79"/>
                <a:cs typeface="David" panose="020E0502060401010101" pitchFamily="34" charset="-79"/>
              </a:rPr>
              <a:t>המטופל המשעמם</a:t>
            </a:r>
            <a:endParaRPr lang="aa-ET" sz="2800" b="1" dirty="0">
              <a:solidFill>
                <a:schemeClr val="accent1">
                  <a:lumMod val="50000"/>
                </a:schemeClr>
              </a:solidFill>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6B97B843-247A-4465-A49A-03EB85F954FF}"/>
              </a:ext>
            </a:extLst>
          </p:cNvPr>
          <p:cNvSpPr>
            <a:spLocks noGrp="1"/>
          </p:cNvSpPr>
          <p:nvPr>
            <p:ph idx="1"/>
          </p:nvPr>
        </p:nvSpPr>
        <p:spPr/>
        <p:txBody>
          <a:bodyPr/>
          <a:lstStyle/>
          <a:p>
            <a:r>
              <a:rPr lang="he-IL" dirty="0">
                <a:latin typeface="David" panose="020E0502060401010101" pitchFamily="34" charset="-79"/>
                <a:cs typeface="David" panose="020E0502060401010101" pitchFamily="34" charset="-79"/>
              </a:rPr>
              <a:t>יש להתייחס ברצינות מלאה, זו בעיה חשובה וכבדת משקל. </a:t>
            </a:r>
          </a:p>
          <a:p>
            <a:r>
              <a:rPr lang="he-IL" dirty="0">
                <a:latin typeface="David" panose="020E0502060401010101" pitchFamily="34" charset="-79"/>
                <a:cs typeface="David" panose="020E0502060401010101" pitchFamily="34" charset="-79"/>
              </a:rPr>
              <a:t>אמירותיו הן תמיד אמירות בטוחות.</a:t>
            </a:r>
          </a:p>
          <a:p>
            <a:r>
              <a:rPr lang="he-IL" dirty="0">
                <a:latin typeface="David" panose="020E0502060401010101" pitchFamily="34" charset="-79"/>
                <a:cs typeface="David" panose="020E0502060401010101" pitchFamily="34" charset="-79"/>
              </a:rPr>
              <a:t>עלול להתנהג באופן מזוכיסטי. </a:t>
            </a:r>
          </a:p>
          <a:p>
            <a:r>
              <a:rPr lang="he-IL" dirty="0">
                <a:latin typeface="David" panose="020E0502060401010101" pitchFamily="34" charset="-79"/>
                <a:cs typeface="David" panose="020E0502060401010101" pitchFamily="34" charset="-79"/>
              </a:rPr>
              <a:t>אומר מה שהוא מאמין שדעת הקהל מחייבת.</a:t>
            </a:r>
          </a:p>
          <a:p>
            <a:r>
              <a:rPr lang="he-IL" dirty="0">
                <a:latin typeface="David" panose="020E0502060401010101" pitchFamily="34" charset="-79"/>
                <a:cs typeface="David" panose="020E0502060401010101" pitchFamily="34" charset="-79"/>
              </a:rPr>
              <a:t>סגנונות חברתיים של אדם כזה: עשוי להיות שקט, מאולץ והיפר רציונאלי, ביישן ומבטל את עצמו, תלותי תובעני או מתרפס. </a:t>
            </a:r>
          </a:p>
          <a:p>
            <a:endParaRPr lang="he-IL" dirty="0">
              <a:latin typeface="David" panose="020E0502060401010101" pitchFamily="34" charset="-79"/>
              <a:cs typeface="David" panose="020E0502060401010101" pitchFamily="34" charset="-79"/>
            </a:endParaRPr>
          </a:p>
          <a:p>
            <a:endParaRPr lang="aa-ET" dirty="0"/>
          </a:p>
        </p:txBody>
      </p:sp>
      <p:pic>
        <p:nvPicPr>
          <p:cNvPr id="7170" name="Picture 2" descr="תוצאת תמונה עבור משעמ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57" y="382138"/>
            <a:ext cx="2799347" cy="2713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4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043DC0-1F01-47DD-AE4F-2873C2717360}"/>
              </a:ext>
            </a:extLst>
          </p:cNvPr>
          <p:cNvSpPr>
            <a:spLocks noGrp="1"/>
          </p:cNvSpPr>
          <p:nvPr>
            <p:ph type="title"/>
          </p:nvPr>
        </p:nvSpPr>
        <p:spPr/>
        <p:txBody>
          <a:bodyPr>
            <a:normAutofit/>
          </a:bodyPr>
          <a:lstStyle/>
          <a:p>
            <a:r>
              <a:rPr lang="he-IL" sz="2800" b="1" dirty="0">
                <a:solidFill>
                  <a:schemeClr val="accent1">
                    <a:lumMod val="50000"/>
                  </a:schemeClr>
                </a:solidFill>
                <a:latin typeface="David" panose="020E0502060401010101" pitchFamily="34" charset="-79"/>
                <a:cs typeface="David" panose="020E0502060401010101" pitchFamily="34" charset="-79"/>
              </a:rPr>
              <a:t>המתלונן שדוחה עזרה</a:t>
            </a:r>
            <a:endParaRPr lang="aa-ET" sz="2800" b="1" dirty="0">
              <a:solidFill>
                <a:schemeClr val="accent1">
                  <a:lumMod val="50000"/>
                </a:schemeClr>
              </a:solidFill>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95A6ECCF-9534-4A30-B36F-78861FB2A14D}"/>
              </a:ext>
            </a:extLst>
          </p:cNvPr>
          <p:cNvSpPr>
            <a:spLocks noGrp="1"/>
          </p:cNvSpPr>
          <p:nvPr>
            <p:ph idx="1"/>
          </p:nvPr>
        </p:nvSpPr>
        <p:spPr/>
        <p:txBody>
          <a:bodyPr/>
          <a:lstStyle/>
          <a:p>
            <a:r>
              <a:rPr lang="he-IL" dirty="0">
                <a:latin typeface="David" panose="020E0502060401010101" pitchFamily="34" charset="-79"/>
                <a:cs typeface="David" panose="020E0502060401010101" pitchFamily="34" charset="-79"/>
              </a:rPr>
              <a:t>מבקש בגלוי או בסמוי עזרה מן הקבוצה, אחר כך דוחה כל עזרה המוצעת לו. </a:t>
            </a:r>
          </a:p>
          <a:p>
            <a:r>
              <a:rPr lang="he-IL" dirty="0">
                <a:latin typeface="David" panose="020E0502060401010101" pitchFamily="34" charset="-79"/>
                <a:cs typeface="David" panose="020E0502060401010101" pitchFamily="34" charset="-79"/>
              </a:rPr>
              <a:t>מרוכז בעצמו, ומדבר רק על עצמו ובעיותיו </a:t>
            </a:r>
          </a:p>
          <a:p>
            <a:r>
              <a:rPr lang="he-IL" dirty="0">
                <a:latin typeface="David" panose="020E0502060401010101" pitchFamily="34" charset="-79"/>
                <a:cs typeface="David" panose="020E0502060401010101" pitchFamily="34" charset="-79"/>
              </a:rPr>
              <a:t>מציג את בעיותיו באופן שבו הן נראות בלתי פתירות</a:t>
            </a:r>
          </a:p>
          <a:p>
            <a:r>
              <a:rPr lang="he-IL" dirty="0">
                <a:latin typeface="David" panose="020E0502060401010101" pitchFamily="34" charset="-79"/>
                <a:cs typeface="David" panose="020E0502060401010101" pitchFamily="34" charset="-79"/>
              </a:rPr>
              <a:t>מבסס את הקשר שלו עם חברים אחרים על היותו זקוק לסיוע</a:t>
            </a:r>
          </a:p>
          <a:p>
            <a:r>
              <a:rPr lang="he-IL" dirty="0">
                <a:latin typeface="David" panose="020E0502060401010101" pitchFamily="34" charset="-79"/>
                <a:cs typeface="David" panose="020E0502060401010101" pitchFamily="34" charset="-79"/>
              </a:rPr>
              <a:t>מסב את תשומת הלב של המטפל וחברי הקבוצה באמצעות הצגת בעיה</a:t>
            </a:r>
          </a:p>
          <a:p>
            <a:r>
              <a:rPr lang="he-IL" dirty="0">
                <a:latin typeface="David" panose="020E0502060401010101" pitchFamily="34" charset="-79"/>
                <a:cs typeface="David" panose="020E0502060401010101" pitchFamily="34" charset="-79"/>
              </a:rPr>
              <a:t>ינסה להמעיט מגודל בעיותיו בכך שהוא משווה אותן לשלו. </a:t>
            </a:r>
          </a:p>
          <a:p>
            <a:endParaRPr lang="he-IL" dirty="0"/>
          </a:p>
        </p:txBody>
      </p:sp>
      <p:pic>
        <p:nvPicPr>
          <p:cNvPr id="8194" name="Picture 2"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91" y="3165227"/>
            <a:ext cx="3815924" cy="2301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1698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822247B8-F348-4F04-BB4E-21CA6519F14F}"/>
              </a:ext>
            </a:extLst>
          </p:cNvPr>
          <p:cNvSpPr txBox="1"/>
          <p:nvPr/>
        </p:nvSpPr>
        <p:spPr>
          <a:xfrm>
            <a:off x="278296" y="781879"/>
            <a:ext cx="11688417" cy="5109091"/>
          </a:xfrm>
          <a:prstGeom prst="rect">
            <a:avLst/>
          </a:prstGeom>
          <a:noFill/>
        </p:spPr>
        <p:txBody>
          <a:bodyPr wrap="square" rtlCol="0">
            <a:spAutoFit/>
          </a:bodyPr>
          <a:lstStyle/>
          <a:p>
            <a:pPr algn="r"/>
            <a:r>
              <a:rPr lang="he-IL" sz="2800" b="1" dirty="0">
                <a:solidFill>
                  <a:schemeClr val="accent1">
                    <a:lumMod val="50000"/>
                  </a:schemeClr>
                </a:solidFill>
                <a:latin typeface="David" panose="020E0502060401010101" pitchFamily="34" charset="-79"/>
                <a:cs typeface="David" panose="020E0502060401010101" pitchFamily="34" charset="-79"/>
              </a:rPr>
              <a:t>כיצד המתלונן משפיע על הקבוצה?</a:t>
            </a:r>
            <a:endParaRPr lang="he-IL" sz="3200" b="1" dirty="0">
              <a:solidFill>
                <a:schemeClr val="accent1">
                  <a:lumMod val="50000"/>
                </a:schemeClr>
              </a:solidFill>
              <a:latin typeface="David" panose="020E0502060401010101" pitchFamily="34" charset="-79"/>
              <a:cs typeface="David" panose="020E0502060401010101" pitchFamily="34" charset="-79"/>
            </a:endParaRPr>
          </a:p>
          <a:p>
            <a:pPr algn="r"/>
            <a:r>
              <a:rPr lang="en-US" sz="2000" b="1" dirty="0">
                <a:solidFill>
                  <a:schemeClr val="accent1">
                    <a:lumMod val="50000"/>
                  </a:schemeClr>
                </a:solidFill>
                <a:latin typeface="David" panose="020E0502060401010101" pitchFamily="34" charset="-79"/>
                <a:cs typeface="David" panose="020E0502060401010101" pitchFamily="34" charset="-79"/>
              </a:rPr>
              <a:t> </a:t>
            </a:r>
            <a:endParaRPr lang="he-IL" b="1" dirty="0">
              <a:solidFill>
                <a:schemeClr val="accent1">
                  <a:lumMod val="50000"/>
                </a:schemeClr>
              </a:solidFill>
              <a:latin typeface="David" panose="020E0502060401010101" pitchFamily="34" charset="-79"/>
              <a:cs typeface="David" panose="020E0502060401010101" pitchFamily="34" charset="-79"/>
            </a:endParaRPr>
          </a:p>
          <a:p>
            <a:pPr marL="342900" indent="-342900" algn="r" rtl="1">
              <a:buFont typeface="Arial" panose="020B0604020202020204" pitchFamily="34" charset="0"/>
              <a:buChar char="•"/>
            </a:pPr>
            <a:r>
              <a:rPr lang="he-IL" sz="2000" dirty="0">
                <a:latin typeface="David" panose="020E0502060401010101" pitchFamily="34" charset="-79"/>
                <a:cs typeface="David" panose="020E0502060401010101" pitchFamily="34" charset="-79"/>
              </a:rPr>
              <a:t>חברי הקבוצה נעשים עצבניים, מתוסכלים ונבוכים, אמונתם בקבוצה נפגעת, כי הם חשים חוסר אונים וייאוש מהאפשרות לתת ביטוי לצורכיהם בקבוצה.</a:t>
            </a:r>
          </a:p>
          <a:p>
            <a:pPr algn="r" rtl="1"/>
            <a:endParaRPr lang="he-IL" sz="2000" dirty="0">
              <a:latin typeface="David" panose="020E0502060401010101" pitchFamily="34" charset="-79"/>
              <a:cs typeface="David" panose="020E0502060401010101" pitchFamily="34" charset="-79"/>
            </a:endParaRPr>
          </a:p>
          <a:p>
            <a:pPr marL="342900" indent="-342900" algn="r" rtl="1">
              <a:buFont typeface="Arial" panose="020B0604020202020204" pitchFamily="34" charset="0"/>
              <a:buChar char="•"/>
            </a:pPr>
            <a:r>
              <a:rPr lang="he-IL" sz="2000" dirty="0">
                <a:latin typeface="David" panose="020E0502060401010101" pitchFamily="34" charset="-79"/>
                <a:cs typeface="David" panose="020E0502060401010101" pitchFamily="34" charset="-79"/>
              </a:rPr>
              <a:t>הלכידות מתערערת, חברי הקבוצה מתחילים להעדר או להתקבץ בתת קבוצה שלא תכלול בתוכה את המתלונן.</a:t>
            </a:r>
          </a:p>
          <a:p>
            <a:pPr algn="r" rtl="1"/>
            <a:endParaRPr lang="he-IL" sz="2800" b="1" dirty="0">
              <a:solidFill>
                <a:schemeClr val="accent1">
                  <a:lumMod val="50000"/>
                </a:schemeClr>
              </a:solidFill>
              <a:latin typeface="David" panose="020E0502060401010101" pitchFamily="34" charset="-79"/>
              <a:cs typeface="David" panose="020E0502060401010101" pitchFamily="34" charset="-79"/>
            </a:endParaRPr>
          </a:p>
          <a:p>
            <a:pPr algn="r"/>
            <a:r>
              <a:rPr lang="he-IL" sz="2800" b="1" dirty="0">
                <a:solidFill>
                  <a:schemeClr val="accent1">
                    <a:lumMod val="50000"/>
                  </a:schemeClr>
                </a:solidFill>
                <a:latin typeface="David" panose="020E0502060401010101" pitchFamily="34" charset="-79"/>
                <a:cs typeface="David" panose="020E0502060401010101" pitchFamily="34" charset="-79"/>
              </a:rPr>
              <a:t>קווים מנחים לניהול </a:t>
            </a:r>
          </a:p>
          <a:p>
            <a:pPr marL="342900" indent="-342900" algn="r" rtl="1">
              <a:buFont typeface="Arial" panose="020B0604020202020204" pitchFamily="34" charset="0"/>
              <a:buChar char="•"/>
            </a:pPr>
            <a:endParaRPr lang="he-IL" sz="2000" dirty="0">
              <a:latin typeface="David" panose="020E0502060401010101" pitchFamily="34" charset="-79"/>
              <a:cs typeface="David" panose="020E0502060401010101" pitchFamily="34" charset="-79"/>
            </a:endParaRPr>
          </a:p>
          <a:p>
            <a:pPr marL="342900" indent="-342900" algn="r" rtl="1">
              <a:buFont typeface="Arial" panose="020B0604020202020204" pitchFamily="34" charset="0"/>
              <a:buChar char="•"/>
            </a:pPr>
            <a:r>
              <a:rPr lang="he-IL" sz="2000" dirty="0">
                <a:latin typeface="David" panose="020E0502060401010101" pitchFamily="34" charset="-79"/>
                <a:cs typeface="David" panose="020E0502060401010101" pitchFamily="34" charset="-79"/>
              </a:rPr>
              <a:t>המטפל ישבור את המעגל השלילי בכך שיאמר שהוא לא רק מבין את רגשות החוסר תקווה של המטופל ביחס למצב, אלא גם שותף להם. ובכך יסרב להמשיך למלא את החלק שלו בקשר. </a:t>
            </a:r>
          </a:p>
          <a:p>
            <a:pPr marL="342900" indent="-342900" algn="r" rtl="1">
              <a:buFont typeface="Arial" panose="020B0604020202020204" pitchFamily="34" charset="0"/>
              <a:buChar char="•"/>
            </a:pPr>
            <a:endParaRPr lang="he-IL" sz="2000" dirty="0">
              <a:latin typeface="David" panose="020E0502060401010101" pitchFamily="34" charset="-79"/>
              <a:cs typeface="David" panose="020E0502060401010101" pitchFamily="34" charset="-79"/>
            </a:endParaRPr>
          </a:p>
          <a:p>
            <a:pPr marL="342900" indent="-342900" algn="r" rtl="1">
              <a:buFont typeface="Arial" panose="020B0604020202020204" pitchFamily="34" charset="0"/>
              <a:buChar char="•"/>
            </a:pPr>
            <a:r>
              <a:rPr lang="he-IL" sz="2000" dirty="0">
                <a:latin typeface="David" panose="020E0502060401010101" pitchFamily="34" charset="-79"/>
                <a:cs typeface="David" panose="020E0502060401010101" pitchFamily="34" charset="-79"/>
              </a:rPr>
              <a:t>להימנע מכל ביטוי אופטימיות, עידוד או עצה, ולאמץ במקום עמדה של אירוניה שבה הוא מסכים עם תוכן העמדה הפסימית של המטופל ושומר על ריחוק רגשי.</a:t>
            </a:r>
          </a:p>
          <a:p>
            <a:pPr algn="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8192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solidFill>
                  <a:srgbClr val="FF0000"/>
                </a:solidFill>
                <a:latin typeface="David" panose="020E0502060401010101" pitchFamily="34" charset="-79"/>
                <a:cs typeface="David" panose="020E0502060401010101" pitchFamily="34" charset="-79"/>
              </a:rPr>
              <a:t>תפקיד חברתי</a:t>
            </a:r>
          </a:p>
        </p:txBody>
      </p:sp>
      <p:sp>
        <p:nvSpPr>
          <p:cNvPr id="3" name="מציין מיקום תוכן 2"/>
          <p:cNvSpPr>
            <a:spLocks noGrp="1"/>
          </p:cNvSpPr>
          <p:nvPr>
            <p:ph idx="1"/>
          </p:nvPr>
        </p:nvSpPr>
        <p:spPr>
          <a:xfrm>
            <a:off x="336884" y="2015732"/>
            <a:ext cx="10717971" cy="3450613"/>
          </a:xfrm>
        </p:spPr>
        <p:txBody>
          <a:bodyPr/>
          <a:lstStyle/>
          <a:p>
            <a:r>
              <a:rPr lang="he-IL" dirty="0">
                <a:latin typeface="David" panose="020E0502060401010101" pitchFamily="34" charset="-79"/>
                <a:cs typeface="David" panose="020E0502060401010101" pitchFamily="34" charset="-79"/>
              </a:rPr>
              <a:t>שלבים התפתחותיים, ציפיות, אקלים קבוצתי ודפוסי אינטראקציה.</a:t>
            </a:r>
          </a:p>
          <a:p>
            <a:r>
              <a:rPr lang="he-IL" dirty="0">
                <a:latin typeface="David" panose="020E0502060401010101" pitchFamily="34" charset="-79"/>
                <a:cs typeface="David" panose="020E0502060401010101" pitchFamily="34" charset="-79"/>
              </a:rPr>
              <a:t>המבנה הקבוצתי מורכב מעמדות חברתיות, התפקידים המזוהים עם חברים הקבוצה והקשרים ביניהם.</a:t>
            </a:r>
          </a:p>
          <a:p>
            <a:r>
              <a:rPr lang="he-IL" dirty="0">
                <a:latin typeface="David" panose="020E0502060401010101" pitchFamily="34" charset="-79"/>
                <a:cs typeface="David" panose="020E0502060401010101" pitchFamily="34" charset="-79"/>
              </a:rPr>
              <a:t>באינטראקציה בקבוצה, אנשים שואפים לעורר תגובות מספקות מאחרים.</a:t>
            </a:r>
          </a:p>
          <a:p>
            <a:r>
              <a:rPr lang="he-IL" dirty="0">
                <a:latin typeface="David" panose="020E0502060401010101" pitchFamily="34" charset="-79"/>
                <a:cs typeface="David" panose="020E0502060401010101" pitchFamily="34" charset="-79"/>
              </a:rPr>
              <a:t>אם החברות הקבוצתית יציבה, האינטראקציות נכנסות בהדרגה לדפוסים וכל חבר מצופה להתנהגות מסוימת.</a:t>
            </a:r>
          </a:p>
          <a:p>
            <a:r>
              <a:rPr lang="he-IL" dirty="0">
                <a:latin typeface="David" panose="020E0502060401010101" pitchFamily="34" charset="-79"/>
                <a:cs typeface="David" panose="020E0502060401010101" pitchFamily="34" charset="-79"/>
              </a:rPr>
              <a:t>הציפיות הללו מגדירות את התפקידים החברתיים: התנהגות המצופה ממי שנושא עמדה מסוימת.</a:t>
            </a:r>
          </a:p>
        </p:txBody>
      </p:sp>
      <p:pic>
        <p:nvPicPr>
          <p:cNvPr id="2050" name="Picture 2"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41" y="4531369"/>
            <a:ext cx="4191930" cy="2193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5849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David" panose="020E0502060401010101" pitchFamily="34" charset="-79"/>
                <a:cs typeface="David" panose="020E0502060401010101" pitchFamily="34" charset="-79"/>
              </a:rPr>
              <a:t>תפקידה של הקבוצה</a:t>
            </a:r>
          </a:p>
        </p:txBody>
      </p:sp>
      <p:sp>
        <p:nvSpPr>
          <p:cNvPr id="3" name="מציין מיקום תוכן 2"/>
          <p:cNvSpPr>
            <a:spLocks noGrp="1"/>
          </p:cNvSpPr>
          <p:nvPr>
            <p:ph idx="1"/>
          </p:nvPr>
        </p:nvSpPr>
        <p:spPr>
          <a:xfrm>
            <a:off x="336884" y="2015732"/>
            <a:ext cx="10717971" cy="3450613"/>
          </a:xfrm>
        </p:spPr>
        <p:txBody>
          <a:bodyPr/>
          <a:lstStyle/>
          <a:p>
            <a:r>
              <a:rPr lang="he-IL" b="1" dirty="0">
                <a:latin typeface="David" panose="020E0502060401010101" pitchFamily="34" charset="-79"/>
                <a:cs typeface="David" panose="020E0502060401010101" pitchFamily="34" charset="-79"/>
              </a:rPr>
              <a:t>שלב ההתקשרות</a:t>
            </a:r>
            <a:r>
              <a:rPr lang="he-IL" dirty="0">
                <a:latin typeface="David" panose="020E0502060401010101" pitchFamily="34" charset="-79"/>
                <a:cs typeface="David" panose="020E0502060401010101" pitchFamily="34" charset="-79"/>
              </a:rPr>
              <a:t>: כולל את התפתחותה של זהות קבוצתית ואת התקשרותו של הפרט אליה</a:t>
            </a:r>
          </a:p>
          <a:p>
            <a:r>
              <a:rPr lang="he-IL" b="1" dirty="0">
                <a:latin typeface="David" panose="020E0502060401010101" pitchFamily="34" charset="-79"/>
                <a:cs typeface="David" panose="020E0502060401010101" pitchFamily="34" charset="-79"/>
              </a:rPr>
              <a:t>שלב הבידול</a:t>
            </a:r>
            <a:r>
              <a:rPr lang="he-IL" dirty="0">
                <a:latin typeface="David" panose="020E0502060401010101" pitchFamily="34" charset="-79"/>
                <a:cs typeface="David" panose="020E0502060401010101" pitchFamily="34" charset="-79"/>
              </a:rPr>
              <a:t>: חברי הקבוצה מתקשרים כפרטים על ידי הדגשת ההבדלים ביניהם</a:t>
            </a:r>
          </a:p>
          <a:p>
            <a:r>
              <a:rPr lang="he-IL" dirty="0">
                <a:latin typeface="David" panose="020E0502060401010101" pitchFamily="34" charset="-79"/>
                <a:cs typeface="David" panose="020E0502060401010101" pitchFamily="34" charset="-79"/>
              </a:rPr>
              <a:t>הקבוצה מסייעת באמצעות ביטוי של חום ואמפתיה</a:t>
            </a:r>
          </a:p>
          <a:p>
            <a:r>
              <a:rPr lang="he-IL" dirty="0">
                <a:latin typeface="David" panose="020E0502060401010101" pitchFamily="34" charset="-79"/>
                <a:cs typeface="David" panose="020E0502060401010101" pitchFamily="34" charset="-79"/>
              </a:rPr>
              <a:t>שינויים בקבוצה מאלצים את חברי הקבוצה לשנות דפוסים בין אישיים ולרכוש גמישות רבה יותר.</a:t>
            </a:r>
          </a:p>
          <a:p>
            <a:r>
              <a:rPr lang="he-IL" b="1" dirty="0">
                <a:latin typeface="David" panose="020E0502060401010101" pitchFamily="34" charset="-79"/>
                <a:cs typeface="David" panose="020E0502060401010101" pitchFamily="34" charset="-79"/>
              </a:rPr>
              <a:t>גמישות תפקידית </a:t>
            </a:r>
            <a:r>
              <a:rPr lang="he-IL" dirty="0">
                <a:latin typeface="David" panose="020E0502060401010101" pitchFamily="34" charset="-79"/>
                <a:cs typeface="David" panose="020E0502060401010101" pitchFamily="34" charset="-79"/>
              </a:rPr>
              <a:t>מראה על תפקיד בין אישי אפקטיבי. </a:t>
            </a:r>
          </a:p>
        </p:txBody>
      </p:sp>
      <p:pic>
        <p:nvPicPr>
          <p:cNvPr id="6146" name="Picture 2" descr="תוצאת תמונה עבור גבול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722" y="4018547"/>
            <a:ext cx="3608063" cy="2551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560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David" panose="020E0502060401010101" pitchFamily="34" charset="-79"/>
                <a:cs typeface="David" panose="020E0502060401010101" pitchFamily="34" charset="-79"/>
              </a:rPr>
              <a:t>מבנה תפקידי בלתי פורמלי</a:t>
            </a:r>
          </a:p>
        </p:txBody>
      </p:sp>
      <p:sp>
        <p:nvSpPr>
          <p:cNvPr id="3" name="מציין מיקום תוכן 2"/>
          <p:cNvSpPr>
            <a:spLocks noGrp="1"/>
          </p:cNvSpPr>
          <p:nvPr>
            <p:ph idx="1"/>
          </p:nvPr>
        </p:nvSpPr>
        <p:spPr>
          <a:xfrm>
            <a:off x="336884" y="2015732"/>
            <a:ext cx="10717971" cy="3450613"/>
          </a:xfrm>
        </p:spPr>
        <p:txBody>
          <a:bodyPr/>
          <a:lstStyle/>
          <a:p>
            <a:r>
              <a:rPr lang="he-IL" dirty="0">
                <a:latin typeface="David" panose="020E0502060401010101" pitchFamily="34" charset="-79"/>
                <a:cs typeface="David" panose="020E0502060401010101" pitchFamily="34" charset="-79"/>
              </a:rPr>
              <a:t>שתי פונקציות תפקודיות עיקריות:</a:t>
            </a:r>
          </a:p>
          <a:p>
            <a:r>
              <a:rPr lang="he-IL" b="1" dirty="0">
                <a:latin typeface="David" panose="020E0502060401010101" pitchFamily="34" charset="-79"/>
                <a:cs typeface="David" panose="020E0502060401010101" pitchFamily="34" charset="-79"/>
              </a:rPr>
              <a:t>המנהיג הסוציו-אמוציונלי</a:t>
            </a:r>
            <a:r>
              <a:rPr lang="he-IL" dirty="0">
                <a:latin typeface="David" panose="020E0502060401010101" pitchFamily="34" charset="-79"/>
                <a:cs typeface="David" panose="020E0502060401010101" pitchFamily="34" charset="-79"/>
              </a:rPr>
              <a:t>: האהוד ביותר בקבוצה, רגיש לתהליך, מטשטש מתיחות באמצעות הומור, תמיכה או וונטילציה. מתקשה בדרך כלל בטיפול ברגשות שליליים ושואף לשמר קשרים חיוביים, נמנע מכעס וקונפליקט.</a:t>
            </a:r>
          </a:p>
          <a:p>
            <a:r>
              <a:rPr lang="he-IL" b="1" dirty="0">
                <a:latin typeface="David" panose="020E0502060401010101" pitchFamily="34" charset="-79"/>
                <a:cs typeface="David" panose="020E0502060401010101" pitchFamily="34" charset="-79"/>
              </a:rPr>
              <a:t>המנהיג המשימתי</a:t>
            </a:r>
            <a:r>
              <a:rPr lang="he-IL" dirty="0">
                <a:latin typeface="David" panose="020E0502060401010101" pitchFamily="34" charset="-79"/>
                <a:cs typeface="David" panose="020E0502060401010101" pitchFamily="34" charset="-79"/>
              </a:rPr>
              <a:t>: ממקד את הקבצה למטרות שלה ומתמקד בפרודוקטיביות, מתקשה ביחסים הבין-אישיים.</a:t>
            </a:r>
          </a:p>
          <a:p>
            <a:r>
              <a:rPr lang="he-IL" dirty="0">
                <a:latin typeface="David" panose="020E0502060401010101" pitchFamily="34" charset="-79"/>
                <a:cs typeface="David" panose="020E0502060401010101" pitchFamily="34" charset="-79"/>
              </a:rPr>
              <a:t>החשוב ביותר בקבוצות הלו הוא התהליך.</a:t>
            </a:r>
          </a:p>
        </p:txBody>
      </p:sp>
      <p:pic>
        <p:nvPicPr>
          <p:cNvPr id="4" name="תמונה 3"/>
          <p:cNvPicPr>
            <a:picLocks noChangeAspect="1"/>
          </p:cNvPicPr>
          <p:nvPr/>
        </p:nvPicPr>
        <p:blipFill>
          <a:blip r:embed="rId2"/>
          <a:stretch>
            <a:fillRect/>
          </a:stretch>
        </p:blipFill>
        <p:spPr>
          <a:xfrm>
            <a:off x="1854368" y="3817235"/>
            <a:ext cx="2837949" cy="2837949"/>
          </a:xfrm>
          <a:prstGeom prst="rect">
            <a:avLst/>
          </a:prstGeom>
          <a:ln>
            <a:noFill/>
          </a:ln>
          <a:effectLst>
            <a:softEdge rad="112500"/>
          </a:effectLst>
        </p:spPr>
      </p:pic>
    </p:spTree>
    <p:extLst>
      <p:ext uri="{BB962C8B-B14F-4D97-AF65-F5344CB8AC3E}">
        <p14:creationId xmlns:p14="http://schemas.microsoft.com/office/powerpoint/2010/main" val="65715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FEC549-C593-4532-B279-E336F2149598}"/>
              </a:ext>
            </a:extLst>
          </p:cNvPr>
          <p:cNvSpPr>
            <a:spLocks noGrp="1"/>
          </p:cNvSpPr>
          <p:nvPr>
            <p:ph type="title"/>
          </p:nvPr>
        </p:nvSpPr>
        <p:spPr/>
        <p:txBody>
          <a:bodyPr/>
          <a:lstStyle/>
          <a:p>
            <a:r>
              <a:rPr lang="he-IL" sz="1800" b="1" dirty="0">
                <a:cs typeface="David" panose="020E0502060401010101" pitchFamily="34" charset="-79"/>
              </a:rPr>
              <a:t>התפקיד  החברתי</a:t>
            </a:r>
            <a:endParaRPr lang="en-IL" dirty="0"/>
          </a:p>
        </p:txBody>
      </p:sp>
      <p:sp>
        <p:nvSpPr>
          <p:cNvPr id="3" name="מציין מיקום תוכן 2">
            <a:extLst>
              <a:ext uri="{FF2B5EF4-FFF2-40B4-BE49-F238E27FC236}">
                <a16:creationId xmlns:a16="http://schemas.microsoft.com/office/drawing/2014/main" id="{33CF2691-11A6-4E98-8607-4D33F97FAB85}"/>
              </a:ext>
            </a:extLst>
          </p:cNvPr>
          <p:cNvSpPr>
            <a:spLocks noGrp="1"/>
          </p:cNvSpPr>
          <p:nvPr>
            <p:ph idx="1"/>
          </p:nvPr>
        </p:nvSpPr>
        <p:spPr/>
        <p:txBody>
          <a:bodyPr>
            <a:normAutofit fontScale="92500" lnSpcReduction="20000"/>
          </a:bodyPr>
          <a:lstStyle/>
          <a:p>
            <a:pPr marL="0" indent="0" algn="r">
              <a:buClr>
                <a:schemeClr val="dk1"/>
              </a:buClr>
              <a:buSzPts val="1100"/>
              <a:buNone/>
            </a:pPr>
            <a:r>
              <a:rPr lang="he-IL" b="1" dirty="0">
                <a:solidFill>
                  <a:schemeClr val="tx1">
                    <a:lumMod val="75000"/>
                  </a:schemeClr>
                </a:solidFill>
                <a:latin typeface="David" panose="020E0502060401010101" pitchFamily="34" charset="-79"/>
                <a:cs typeface="David" panose="020E0502060401010101" pitchFamily="34" charset="-79"/>
              </a:rPr>
              <a:t>התנהגות אופיינת: </a:t>
            </a:r>
            <a:r>
              <a:rPr lang="he-IL" dirty="0">
                <a:solidFill>
                  <a:schemeClr val="tx1">
                    <a:lumMod val="75000"/>
                  </a:schemeClr>
                </a:solidFill>
                <a:latin typeface="David" panose="020E0502060401010101" pitchFamily="34" charset="-79"/>
                <a:cs typeface="David" panose="020E0502060401010101" pitchFamily="34" charset="-79"/>
              </a:rPr>
              <a:t>אנשים הלוקחים על עצמם תפקיד זה, נוטים לייסד קשרים חזקים עם חברי הקבוצה. נטייה זו מעודדת לתת אמון ולהכיר בעידוד חברי הקבוצה לשתף ולקחת חלק. </a:t>
            </a:r>
          </a:p>
          <a:p>
            <a:pPr marL="0" indent="0" algn="r">
              <a:buClr>
                <a:schemeClr val="dk1"/>
              </a:buClr>
              <a:buSzPts val="1100"/>
              <a:buNone/>
            </a:pPr>
            <a:endParaRPr lang="he-IL" dirty="0">
              <a:solidFill>
                <a:schemeClr val="tx1">
                  <a:lumMod val="75000"/>
                </a:schemeClr>
              </a:solidFill>
              <a:latin typeface="David" panose="020E0502060401010101" pitchFamily="34" charset="-79"/>
              <a:cs typeface="David" panose="020E0502060401010101" pitchFamily="34" charset="-79"/>
            </a:endParaRPr>
          </a:p>
          <a:p>
            <a:pPr marL="0" indent="0" algn="r">
              <a:buClr>
                <a:schemeClr val="dk1"/>
              </a:buClr>
              <a:buSzPts val="1100"/>
              <a:buNone/>
            </a:pPr>
            <a:r>
              <a:rPr lang="he-IL" b="1" dirty="0">
                <a:solidFill>
                  <a:schemeClr val="tx1">
                    <a:lumMod val="75000"/>
                  </a:schemeClr>
                </a:solidFill>
                <a:latin typeface="David" panose="020E0502060401010101" pitchFamily="34" charset="-79"/>
                <a:cs typeface="David" panose="020E0502060401010101" pitchFamily="34" charset="-79"/>
              </a:rPr>
              <a:t>פונקציה עבור המערכת הקבוצתית: </a:t>
            </a:r>
            <a:r>
              <a:rPr lang="he-IL" dirty="0">
                <a:solidFill>
                  <a:schemeClr val="tx1">
                    <a:lumMod val="75000"/>
                  </a:schemeClr>
                </a:solidFill>
                <a:latin typeface="David" panose="020E0502060401010101" pitchFamily="34" charset="-79"/>
                <a:cs typeface="David" panose="020E0502060401010101" pitchFamily="34" charset="-79"/>
              </a:rPr>
              <a:t>קידום הקבוצה על ידי עידוד התקשורת בין חבריה, ובכך הקבוצה נתפסת כפחות מאיימת עבור כל אחד. האופי הבוטח והמאפשר של חברים אלה מעודד ומאפשר לחברים האחרים חשיפה עצמית ושיתוף בקבוצה.</a:t>
            </a:r>
          </a:p>
          <a:p>
            <a:pPr marL="0" indent="0" algn="r">
              <a:buClr>
                <a:schemeClr val="dk1"/>
              </a:buClr>
              <a:buSzPts val="1100"/>
              <a:buNone/>
            </a:pPr>
            <a:endParaRPr lang="he-IL" dirty="0">
              <a:solidFill>
                <a:schemeClr val="tx1">
                  <a:lumMod val="75000"/>
                </a:schemeClr>
              </a:solidFill>
              <a:latin typeface="David" panose="020E0502060401010101" pitchFamily="34" charset="-79"/>
              <a:cs typeface="David" panose="020E0502060401010101" pitchFamily="34" charset="-79"/>
            </a:endParaRPr>
          </a:p>
          <a:p>
            <a:pPr marL="0" indent="0" algn="r">
              <a:buClr>
                <a:schemeClr val="dk1"/>
              </a:buClr>
              <a:buSzPts val="1100"/>
              <a:buNone/>
            </a:pPr>
            <a:r>
              <a:rPr lang="he-IL" b="1" dirty="0">
                <a:solidFill>
                  <a:schemeClr val="tx1">
                    <a:lumMod val="75000"/>
                  </a:schemeClr>
                </a:solidFill>
                <a:latin typeface="David" panose="020E0502060401010101" pitchFamily="34" charset="-79"/>
                <a:cs typeface="David" panose="020E0502060401010101" pitchFamily="34" charset="-79"/>
              </a:rPr>
              <a:t>משמעויות עבור הפרט: </a:t>
            </a:r>
            <a:r>
              <a:rPr lang="he-IL" dirty="0">
                <a:solidFill>
                  <a:schemeClr val="tx1">
                    <a:lumMod val="75000"/>
                  </a:schemeClr>
                </a:solidFill>
                <a:latin typeface="David" panose="020E0502060401010101" pitchFamily="34" charset="-79"/>
                <a:cs typeface="David" panose="020E0502060401010101" pitchFamily="34" charset="-79"/>
              </a:rPr>
              <a:t>. הגישה החיובית כלפי הזולת מביאה לשילוב מהיר ונוח בתוך הקבוצה. ההערכה העצמית של הפרט עולה בעקבות ההערכה והאהבה שהוא מקבל מהקבוצה.</a:t>
            </a:r>
            <a:endParaRPr lang="en-US" dirty="0">
              <a:solidFill>
                <a:schemeClr val="tx1">
                  <a:lumMod val="75000"/>
                </a:schemeClr>
              </a:solidFill>
              <a:latin typeface="David" panose="020E0502060401010101" pitchFamily="34" charset="-79"/>
              <a:cs typeface="David" panose="020E0502060401010101" pitchFamily="34" charset="-79"/>
            </a:endParaRPr>
          </a:p>
          <a:p>
            <a:endParaRPr lang="en-IL" dirty="0"/>
          </a:p>
        </p:txBody>
      </p:sp>
    </p:spTree>
    <p:extLst>
      <p:ext uri="{BB962C8B-B14F-4D97-AF65-F5344CB8AC3E}">
        <p14:creationId xmlns:p14="http://schemas.microsoft.com/office/powerpoint/2010/main" val="390115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3216CE-FD0B-4A8D-B0D3-EEF51921AA39}"/>
              </a:ext>
            </a:extLst>
          </p:cNvPr>
          <p:cNvSpPr>
            <a:spLocks noGrp="1"/>
          </p:cNvSpPr>
          <p:nvPr>
            <p:ph type="title"/>
          </p:nvPr>
        </p:nvSpPr>
        <p:spPr/>
        <p:txBody>
          <a:bodyPr/>
          <a:lstStyle/>
          <a:p>
            <a:r>
              <a:rPr lang="he-IL" dirty="0"/>
              <a:t>התפקיד המבני</a:t>
            </a:r>
            <a:endParaRPr lang="en-IL" dirty="0"/>
          </a:p>
        </p:txBody>
      </p:sp>
      <p:sp>
        <p:nvSpPr>
          <p:cNvPr id="3" name="מציין מיקום תוכן 2">
            <a:extLst>
              <a:ext uri="{FF2B5EF4-FFF2-40B4-BE49-F238E27FC236}">
                <a16:creationId xmlns:a16="http://schemas.microsoft.com/office/drawing/2014/main" id="{F45E4F53-FE83-4BC7-9934-9AA2EA6703F7}"/>
              </a:ext>
            </a:extLst>
          </p:cNvPr>
          <p:cNvSpPr>
            <a:spLocks noGrp="1"/>
          </p:cNvSpPr>
          <p:nvPr>
            <p:ph idx="1"/>
          </p:nvPr>
        </p:nvSpPr>
        <p:spPr/>
        <p:txBody>
          <a:bodyPr/>
          <a:lstStyle/>
          <a:p>
            <a:r>
              <a:rPr lang="he-IL" b="1" dirty="0">
                <a:solidFill>
                  <a:schemeClr val="tx1">
                    <a:lumMod val="75000"/>
                  </a:schemeClr>
                </a:solidFill>
                <a:latin typeface="David" panose="020E0502060401010101" pitchFamily="34" charset="-79"/>
                <a:cs typeface="David" panose="020E0502060401010101" pitchFamily="34" charset="-79"/>
              </a:rPr>
              <a:t>התנהגות אופיינית</a:t>
            </a:r>
            <a:r>
              <a:rPr lang="he-IL" dirty="0">
                <a:solidFill>
                  <a:schemeClr val="tx1">
                    <a:lumMod val="75000"/>
                  </a:schemeClr>
                </a:solidFill>
                <a:latin typeface="David" panose="020E0502060401010101" pitchFamily="34" charset="-79"/>
                <a:cs typeface="David" panose="020E0502060401010101" pitchFamily="34" charset="-79"/>
              </a:rPr>
              <a:t>: נוטים לעסוק בארגון הקבוצה על ידי הצבת מטרות ותהליכים להשגת מטרות אלו. התנהגות זו מדגישה את הפן הקוגניטיבי. התנהגותם מביאה תחושת אפקט של שליטה הם נוטים לפספס את הרגש ולטשטש אותו באופן פעיל ושיטתי.</a:t>
            </a:r>
            <a:endParaRPr lang="en-US" dirty="0">
              <a:solidFill>
                <a:schemeClr val="tx1">
                  <a:lumMod val="75000"/>
                </a:schemeClr>
              </a:solidFill>
              <a:latin typeface="David" panose="020E0502060401010101" pitchFamily="34" charset="-79"/>
              <a:cs typeface="David" panose="020E0502060401010101" pitchFamily="34" charset="-79"/>
            </a:endParaRPr>
          </a:p>
          <a:p>
            <a:r>
              <a:rPr lang="he-IL" b="1" dirty="0">
                <a:solidFill>
                  <a:schemeClr val="tx1">
                    <a:lumMod val="75000"/>
                  </a:schemeClr>
                </a:solidFill>
                <a:latin typeface="David" panose="020E0502060401010101" pitchFamily="34" charset="-79"/>
                <a:cs typeface="David" panose="020E0502060401010101" pitchFamily="34" charset="-79"/>
              </a:rPr>
              <a:t>פונקציה עבור המערכת הקבוצתית</a:t>
            </a:r>
            <a:r>
              <a:rPr lang="he-IL" dirty="0">
                <a:solidFill>
                  <a:schemeClr val="tx1">
                    <a:lumMod val="75000"/>
                  </a:schemeClr>
                </a:solidFill>
                <a:latin typeface="David" panose="020E0502060401010101" pitchFamily="34" charset="-79"/>
                <a:cs typeface="David" panose="020E0502060401010101" pitchFamily="34" charset="-79"/>
              </a:rPr>
              <a:t>: נוטים לעיסוק מתמיד במבנה הקבוצה ובמסגרת החוקים שלה. עיסוק זה מביא לביסוס נורמות חשובות בקבוצה והפיכתן לברורות וקבועות. </a:t>
            </a:r>
          </a:p>
          <a:p>
            <a:r>
              <a:rPr lang="he-IL" sz="2000" b="1" dirty="0">
                <a:solidFill>
                  <a:schemeClr val="tx1">
                    <a:lumMod val="75000"/>
                  </a:schemeClr>
                </a:solidFill>
                <a:latin typeface="David" panose="020E0502060401010101" pitchFamily="34" charset="-79"/>
                <a:cs typeface="David" panose="020E0502060401010101" pitchFamily="34" charset="-79"/>
              </a:rPr>
              <a:t>משמעויות עבור הפרט</a:t>
            </a:r>
            <a:r>
              <a:rPr lang="he-IL" sz="2000" dirty="0">
                <a:solidFill>
                  <a:schemeClr val="tx1">
                    <a:lumMod val="75000"/>
                  </a:schemeClr>
                </a:solidFill>
                <a:latin typeface="David" panose="020E0502060401010101" pitchFamily="34" charset="-79"/>
                <a:cs typeface="David" panose="020E0502060401010101" pitchFamily="34" charset="-79"/>
              </a:rPr>
              <a:t>: </a:t>
            </a:r>
            <a:r>
              <a:rPr lang="he-IL" sz="2000" b="0" dirty="0">
                <a:solidFill>
                  <a:schemeClr val="tx1">
                    <a:lumMod val="75000"/>
                  </a:schemeClr>
                </a:solidFill>
                <a:latin typeface="David" panose="020E0502060401010101" pitchFamily="34" charset="-79"/>
                <a:cs typeface="David" panose="020E0502060401010101" pitchFamily="34" charset="-79"/>
              </a:rPr>
              <a:t>מכווני משימות ומטרה. מפחיתים חרדה הנובעת מסיטואציות חברתיות חדשות. נטייתם היא להימנע מרגש אישי והבעתו דבר שלא מתכתב עם שאר חברי הקבוצה המביעים רגשות בעוצמות גבוהות. </a:t>
            </a:r>
          </a:p>
          <a:p>
            <a:endParaRPr lang="en-IL" dirty="0"/>
          </a:p>
        </p:txBody>
      </p:sp>
    </p:spTree>
    <p:extLst>
      <p:ext uri="{BB962C8B-B14F-4D97-AF65-F5344CB8AC3E}">
        <p14:creationId xmlns:p14="http://schemas.microsoft.com/office/powerpoint/2010/main" val="409236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David" panose="020E0502060401010101" pitchFamily="34" charset="-79"/>
                <a:cs typeface="David" panose="020E0502060401010101" pitchFamily="34" charset="-79"/>
              </a:rPr>
              <a:t>תפקיד השונה/שעיר לעזאזל</a:t>
            </a:r>
          </a:p>
        </p:txBody>
      </p:sp>
      <p:sp>
        <p:nvSpPr>
          <p:cNvPr id="3" name="מציין מיקום תוכן 2"/>
          <p:cNvSpPr>
            <a:spLocks noGrp="1"/>
          </p:cNvSpPr>
          <p:nvPr>
            <p:ph idx="1"/>
          </p:nvPr>
        </p:nvSpPr>
        <p:spPr>
          <a:xfrm>
            <a:off x="0" y="2015732"/>
            <a:ext cx="11054855" cy="3450613"/>
          </a:xfrm>
        </p:spPr>
        <p:txBody>
          <a:bodyPr/>
          <a:lstStyle/>
          <a:p>
            <a:r>
              <a:rPr lang="he-IL" dirty="0">
                <a:latin typeface="David" panose="020E0502060401010101" pitchFamily="34" charset="-79"/>
                <a:cs typeface="David" panose="020E0502060401010101" pitchFamily="34" charset="-79"/>
              </a:rPr>
              <a:t>ממונה על ה"אשמה" של קשיי הקבוצה</a:t>
            </a:r>
          </a:p>
          <a:p>
            <a:r>
              <a:rPr lang="he-IL" dirty="0">
                <a:latin typeface="David" panose="020E0502060401010101" pitchFamily="34" charset="-79"/>
                <a:cs typeface="David" panose="020E0502060401010101" pitchFamily="34" charset="-79"/>
              </a:rPr>
              <a:t>נראה שמזמין את העוינות של חברים אחרים, מה שמתפרש כחוסר רגישות</a:t>
            </a:r>
          </a:p>
          <a:p>
            <a:r>
              <a:rPr lang="he-IL" dirty="0">
                <a:latin typeface="David" panose="020E0502060401010101" pitchFamily="34" charset="-79"/>
                <a:cs typeface="David" panose="020E0502060401010101" pitchFamily="34" charset="-79"/>
              </a:rPr>
              <a:t>מהווים מודל להפגנה של כעס וקונפליקט ומכריחים את הקבוצה לפתח מנגנונים לשיתוף פעולה בפתרון קונפליקטים</a:t>
            </a:r>
          </a:p>
          <a:p>
            <a:r>
              <a:rPr lang="he-IL" dirty="0">
                <a:latin typeface="David" panose="020E0502060401010101" pitchFamily="34" charset="-79"/>
                <a:cs typeface="David" panose="020E0502060401010101" pitchFamily="34" charset="-79"/>
              </a:rPr>
              <a:t>נראה שאם ייעלם, הקבוצה "תירפא"</a:t>
            </a:r>
          </a:p>
          <a:p>
            <a:r>
              <a:rPr lang="he-IL" dirty="0">
                <a:latin typeface="David" panose="020E0502060401010101" pitchFamily="34" charset="-79"/>
                <a:cs typeface="David" panose="020E0502060401010101" pitchFamily="34" charset="-79"/>
              </a:rPr>
              <a:t>גורמים לקבוצה להבין שכעס ועימות יכול להיות חיובי לקבוצה</a:t>
            </a:r>
          </a:p>
          <a:p>
            <a:r>
              <a:rPr lang="he-IL" dirty="0">
                <a:latin typeface="David" panose="020E0502060401010101" pitchFamily="34" charset="-79"/>
                <a:cs typeface="David" panose="020E0502060401010101" pitchFamily="34" charset="-79"/>
              </a:rPr>
              <a:t>בטיפול ישיר בבעיות האלו מצטמצם הצורך בשעיר לעזאזל</a:t>
            </a:r>
          </a:p>
        </p:txBody>
      </p:sp>
      <p:pic>
        <p:nvPicPr>
          <p:cNvPr id="3074" name="Picture 2" descr="תוצאת תמונה עבור שעיר לעזאז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15" y="130751"/>
            <a:ext cx="28575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15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F5CDBC-A90C-4C11-8A12-E02858AA1343}"/>
              </a:ext>
            </a:extLst>
          </p:cNvPr>
          <p:cNvSpPr>
            <a:spLocks noGrp="1"/>
          </p:cNvSpPr>
          <p:nvPr>
            <p:ph type="title"/>
          </p:nvPr>
        </p:nvSpPr>
        <p:spPr/>
        <p:txBody>
          <a:bodyPr/>
          <a:lstStyle/>
          <a:p>
            <a:r>
              <a:rPr lang="he-IL" dirty="0"/>
              <a:t>השונה:</a:t>
            </a:r>
            <a:endParaRPr lang="en-IL" dirty="0"/>
          </a:p>
        </p:txBody>
      </p:sp>
      <p:sp>
        <p:nvSpPr>
          <p:cNvPr id="3" name="מציין מיקום תוכן 2">
            <a:extLst>
              <a:ext uri="{FF2B5EF4-FFF2-40B4-BE49-F238E27FC236}">
                <a16:creationId xmlns:a16="http://schemas.microsoft.com/office/drawing/2014/main" id="{3E124252-7A34-4589-8757-54294390E077}"/>
              </a:ext>
            </a:extLst>
          </p:cNvPr>
          <p:cNvSpPr>
            <a:spLocks noGrp="1"/>
          </p:cNvSpPr>
          <p:nvPr>
            <p:ph idx="1"/>
          </p:nvPr>
        </p:nvSpPr>
        <p:spPr/>
        <p:txBody>
          <a:bodyPr>
            <a:normAutofit lnSpcReduction="10000"/>
          </a:bodyPr>
          <a:lstStyle/>
          <a:p>
            <a:r>
              <a:rPr lang="he-IL" b="1" dirty="0">
                <a:solidFill>
                  <a:schemeClr val="tx1">
                    <a:lumMod val="75000"/>
                  </a:schemeClr>
                </a:solidFill>
                <a:latin typeface="David" panose="020E0502060401010101" pitchFamily="34" charset="-79"/>
                <a:cs typeface="David" panose="020E0502060401010101" pitchFamily="34" charset="-79"/>
              </a:rPr>
              <a:t>התנהגות אופיינית: </a:t>
            </a:r>
            <a:r>
              <a:rPr lang="he-IL" dirty="0">
                <a:solidFill>
                  <a:schemeClr val="tx1">
                    <a:lumMod val="75000"/>
                  </a:schemeClr>
                </a:solidFill>
                <a:latin typeface="David" panose="020E0502060401010101" pitchFamily="34" charset="-79"/>
                <a:cs typeface="David" panose="020E0502060401010101" pitchFamily="34" charset="-79"/>
              </a:rPr>
              <a:t>הטלת ספק באופן שיטתי וקבוע. יוצר כעס כלפי הזולת, תוקפנות וריבים עם חברי הקבוצה. חברי קבוצה אלו מזמינים פעמים רבות את חברי הקבוצה לתפוס אותם בתור חסרי רגשות ולפתח עויינות כלפיהם. </a:t>
            </a:r>
            <a:endParaRPr lang="en-US" dirty="0">
              <a:solidFill>
                <a:schemeClr val="tx1">
                  <a:lumMod val="75000"/>
                </a:schemeClr>
              </a:solidFill>
              <a:latin typeface="David" panose="020E0502060401010101" pitchFamily="34" charset="-79"/>
              <a:cs typeface="David" panose="020E0502060401010101" pitchFamily="34" charset="-79"/>
            </a:endParaRPr>
          </a:p>
          <a:p>
            <a:endParaRPr lang="he-IL" b="1" dirty="0">
              <a:solidFill>
                <a:schemeClr val="tx1">
                  <a:lumMod val="75000"/>
                </a:schemeClr>
              </a:solidFill>
              <a:latin typeface="David" panose="020E0502060401010101" pitchFamily="34" charset="-79"/>
              <a:cs typeface="David" panose="020E0502060401010101" pitchFamily="34" charset="-79"/>
            </a:endParaRPr>
          </a:p>
          <a:p>
            <a:r>
              <a:rPr lang="he-IL" b="1" dirty="0">
                <a:solidFill>
                  <a:schemeClr val="tx1">
                    <a:lumMod val="75000"/>
                  </a:schemeClr>
                </a:solidFill>
                <a:latin typeface="David" panose="020E0502060401010101" pitchFamily="34" charset="-79"/>
                <a:cs typeface="David" panose="020E0502060401010101" pitchFamily="34" charset="-79"/>
              </a:rPr>
              <a:t>פונקציה עבור המערכת הקבוצתית: </a:t>
            </a:r>
            <a:r>
              <a:rPr lang="he-IL" dirty="0">
                <a:solidFill>
                  <a:schemeClr val="tx1">
                    <a:lumMod val="75000"/>
                  </a:schemeClr>
                </a:solidFill>
                <a:latin typeface="David" panose="020E0502060401010101" pitchFamily="34" charset="-79"/>
                <a:cs typeface="David" panose="020E0502060401010101" pitchFamily="34" charset="-79"/>
              </a:rPr>
              <a:t>נוטים להיתפס בתור אחראים לחוסר התקדמות הקבוצה כי הם סוטים מהנורמה. </a:t>
            </a:r>
          </a:p>
          <a:p>
            <a:endParaRPr lang="he-IL" dirty="0">
              <a:solidFill>
                <a:schemeClr val="tx1">
                  <a:lumMod val="75000"/>
                </a:schemeClr>
              </a:solidFill>
              <a:latin typeface="David" panose="020E0502060401010101" pitchFamily="34" charset="-79"/>
              <a:cs typeface="David" panose="020E0502060401010101" pitchFamily="34" charset="-79"/>
            </a:endParaRPr>
          </a:p>
          <a:p>
            <a:r>
              <a:rPr lang="he-IL" b="1" dirty="0">
                <a:solidFill>
                  <a:schemeClr val="tx1">
                    <a:lumMod val="75000"/>
                  </a:schemeClr>
                </a:solidFill>
                <a:latin typeface="David" panose="020E0502060401010101" pitchFamily="34" charset="-79"/>
                <a:cs typeface="David" panose="020E0502060401010101" pitchFamily="34" charset="-79"/>
              </a:rPr>
              <a:t>משמעויות עבור הפרט:</a:t>
            </a:r>
            <a:r>
              <a:rPr lang="he-IL" dirty="0">
                <a:solidFill>
                  <a:schemeClr val="tx1">
                    <a:lumMod val="75000"/>
                  </a:schemeClr>
                </a:solidFill>
                <a:latin typeface="David" panose="020E0502060401010101" pitchFamily="34" charset="-79"/>
                <a:cs typeface="David" panose="020E0502060401010101" pitchFamily="34" charset="-79"/>
              </a:rPr>
              <a:t> זוכים לכבוד מהקבוצה על נחישותם</a:t>
            </a:r>
            <a:endParaRPr lang="en-IL" dirty="0"/>
          </a:p>
        </p:txBody>
      </p:sp>
    </p:spTree>
    <p:extLst>
      <p:ext uri="{BB962C8B-B14F-4D97-AF65-F5344CB8AC3E}">
        <p14:creationId xmlns:p14="http://schemas.microsoft.com/office/powerpoint/2010/main" val="102197581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TM10001114[[fn=גלריה]]</Template>
  <TotalTime>453</TotalTime>
  <Words>1298</Words>
  <Application>Microsoft Office PowerPoint</Application>
  <PresentationFormat>מסך רחב</PresentationFormat>
  <Paragraphs>115</Paragraphs>
  <Slides>22</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22</vt:i4>
      </vt:variant>
    </vt:vector>
  </HeadingPairs>
  <TitlesOfParts>
    <vt:vector size="26" baseType="lpstr">
      <vt:lpstr>Arial</vt:lpstr>
      <vt:lpstr>David</vt:lpstr>
      <vt:lpstr>Gill Sans MT</vt:lpstr>
      <vt:lpstr>Gallery</vt:lpstr>
      <vt:lpstr>תפקידים חברתיים בקבוצות </vt:lpstr>
      <vt:lpstr>https://www.youtube.com/watch?v=o6ihsvY9oLw </vt:lpstr>
      <vt:lpstr>תפקיד חברתי</vt:lpstr>
      <vt:lpstr>תפקידה של הקבוצה</vt:lpstr>
      <vt:lpstr>מבנה תפקידי בלתי פורמלי</vt:lpstr>
      <vt:lpstr>התפקיד  החברתי</vt:lpstr>
      <vt:lpstr>התפקיד המבני</vt:lpstr>
      <vt:lpstr>תפקיד השונה/שעיר לעזאזל</vt:lpstr>
      <vt:lpstr>השונה:</vt:lpstr>
      <vt:lpstr>תפקיד הנזהר/המתנגד</vt:lpstr>
      <vt:lpstr>הנזהר:</vt:lpstr>
      <vt:lpstr>סיכום</vt:lpstr>
      <vt:lpstr>תפקידים אישיים ואישיות:</vt:lpstr>
      <vt:lpstr>חברי קבוצה בעייתיים</vt:lpstr>
      <vt:lpstr>מונופוליסט        </vt:lpstr>
      <vt:lpstr>השפעה על הקבוצה</vt:lpstr>
      <vt:lpstr>שיקולים טיפוליים</vt:lpstr>
      <vt:lpstr>המטופל השותק </vt:lpstr>
      <vt:lpstr>סיבות לשתיקה</vt:lpstr>
      <vt:lpstr>המטופל המשעמם</vt:lpstr>
      <vt:lpstr>המתלונן שדוחה עזרה</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תפקידים חברתיים בקבוצות</dc:title>
  <dc:creator>‏‏משתמש Windows</dc:creator>
  <cp:lastModifiedBy>צביקה יעקבי</cp:lastModifiedBy>
  <cp:revision>17</cp:revision>
  <dcterms:created xsi:type="dcterms:W3CDTF">2019-12-19T07:06:25Z</dcterms:created>
  <dcterms:modified xsi:type="dcterms:W3CDTF">2021-12-15T16:22:00Z</dcterms:modified>
</cp:coreProperties>
</file>