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2" r:id="rId2"/>
    <p:sldId id="256" r:id="rId3"/>
    <p:sldId id="257" r:id="rId4"/>
    <p:sldId id="259" r:id="rId5"/>
    <p:sldId id="258" r:id="rId6"/>
    <p:sldId id="260" r:id="rId7"/>
    <p:sldId id="262" r:id="rId8"/>
    <p:sldId id="263" r:id="rId9"/>
    <p:sldId id="264" r:id="rId10"/>
    <p:sldId id="265" r:id="rId11"/>
    <p:sldId id="266" r:id="rId12"/>
    <p:sldId id="268" r:id="rId13"/>
    <p:sldId id="269" r:id="rId14"/>
    <p:sldId id="270" r:id="rId15"/>
    <p:sldId id="271"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47" autoAdjust="0"/>
    <p:restoredTop sz="94660"/>
  </p:normalViewPr>
  <p:slideViewPr>
    <p:cSldViewPr snapToGrid="0">
      <p:cViewPr varScale="1">
        <p:scale>
          <a:sx n="78" d="100"/>
          <a:sy n="78" d="100"/>
        </p:scale>
        <p:origin x="2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265637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94195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206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921809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2228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2860492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2091109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56977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9085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317027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65137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821447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65559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4801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13661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57CD06F4-255F-437C-B440-EC56B6475100}" type="datetimeFigureOut">
              <a:rPr lang="he-IL" smtClean="0"/>
              <a:t>י"ג/כסלו/תשפ"ב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8A351DB-10CB-4859-9241-1882BE7E95AF}" type="slidenum">
              <a:rPr lang="he-IL" smtClean="0"/>
              <a:t>‹#›</a:t>
            </a:fld>
            <a:endParaRPr lang="he-IL"/>
          </a:p>
        </p:txBody>
      </p:sp>
    </p:spTree>
    <p:extLst>
      <p:ext uri="{BB962C8B-B14F-4D97-AF65-F5344CB8AC3E}">
        <p14:creationId xmlns:p14="http://schemas.microsoft.com/office/powerpoint/2010/main" val="148808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D06F4-255F-437C-B440-EC56B6475100}" type="datetimeFigureOut">
              <a:rPr lang="he-IL" smtClean="0"/>
              <a:t>י"ג/כסלו/תשפ"ב</a:t>
            </a:fld>
            <a:endParaRPr lang="he-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351DB-10CB-4859-9241-1882BE7E95AF}" type="slidenum">
              <a:rPr lang="he-IL" smtClean="0"/>
              <a:t>‹#›</a:t>
            </a:fld>
            <a:endParaRPr lang="he-IL"/>
          </a:p>
        </p:txBody>
      </p:sp>
    </p:spTree>
    <p:extLst>
      <p:ext uri="{BB962C8B-B14F-4D97-AF65-F5344CB8AC3E}">
        <p14:creationId xmlns:p14="http://schemas.microsoft.com/office/powerpoint/2010/main" val="15239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e-IL" sz="6600" dirty="0"/>
              <a:t>תהליכים בקבוצה: נורמות </a:t>
            </a:r>
            <a:endParaRPr lang="en-US" sz="6600" dirty="0"/>
          </a:p>
        </p:txBody>
      </p:sp>
      <p:pic>
        <p:nvPicPr>
          <p:cNvPr id="4" name="Picture 3"/>
          <p:cNvPicPr>
            <a:picLocks noChangeAspect="1"/>
          </p:cNvPicPr>
          <p:nvPr/>
        </p:nvPicPr>
        <p:blipFill>
          <a:blip r:embed="rId2"/>
          <a:stretch>
            <a:fillRect/>
          </a:stretch>
        </p:blipFill>
        <p:spPr>
          <a:xfrm>
            <a:off x="822037" y="3334327"/>
            <a:ext cx="3381375" cy="2943225"/>
          </a:xfrm>
          <a:prstGeom prst="rect">
            <a:avLst/>
          </a:prstGeom>
        </p:spPr>
      </p:pic>
    </p:spTree>
    <p:extLst>
      <p:ext uri="{BB962C8B-B14F-4D97-AF65-F5344CB8AC3E}">
        <p14:creationId xmlns:p14="http://schemas.microsoft.com/office/powerpoint/2010/main" val="115547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F4811B-8803-46A6-8B1A-5640C5FFBE84}"/>
              </a:ext>
            </a:extLst>
          </p:cNvPr>
          <p:cNvSpPr>
            <a:spLocks noGrp="1"/>
          </p:cNvSpPr>
          <p:nvPr>
            <p:ph type="title"/>
          </p:nvPr>
        </p:nvSpPr>
        <p:spPr/>
        <p:txBody>
          <a:bodyPr/>
          <a:lstStyle/>
          <a:p>
            <a:pPr algn="r"/>
            <a:r>
              <a:rPr lang="he-IL" dirty="0">
                <a:cs typeface="+mn-cs"/>
              </a:rPr>
              <a:t>נורמות שמגבירות כוחה של קבוצה טיפולית</a:t>
            </a:r>
          </a:p>
        </p:txBody>
      </p:sp>
      <p:sp>
        <p:nvSpPr>
          <p:cNvPr id="3" name="מציין מיקום תוכן 2">
            <a:extLst>
              <a:ext uri="{FF2B5EF4-FFF2-40B4-BE49-F238E27FC236}">
                <a16:creationId xmlns:a16="http://schemas.microsoft.com/office/drawing/2014/main" id="{0ACFAB65-6704-4946-8859-0D2A67921548}"/>
              </a:ext>
            </a:extLst>
          </p:cNvPr>
          <p:cNvSpPr>
            <a:spLocks noGrp="1"/>
          </p:cNvSpPr>
          <p:nvPr>
            <p:ph idx="1"/>
          </p:nvPr>
        </p:nvSpPr>
        <p:spPr>
          <a:xfrm>
            <a:off x="677334" y="2160589"/>
            <a:ext cx="8596668" cy="4189877"/>
          </a:xfrm>
        </p:spPr>
        <p:txBody>
          <a:bodyPr/>
          <a:lstStyle/>
          <a:p>
            <a:r>
              <a:rPr lang="he-IL" dirty="0"/>
              <a:t>הקבוצה בעלת הפיקוח העצמי</a:t>
            </a:r>
          </a:p>
          <a:p>
            <a:r>
              <a:rPr lang="he-IL" dirty="0"/>
              <a:t>חשיפה עצמית</a:t>
            </a:r>
          </a:p>
          <a:p>
            <a:r>
              <a:rPr lang="he-IL" dirty="0"/>
              <a:t>נורמות נוהליות</a:t>
            </a:r>
          </a:p>
          <a:p>
            <a:r>
              <a:rPr lang="he-IL" dirty="0"/>
              <a:t>חשיבות הקבוצה וחבריה</a:t>
            </a:r>
          </a:p>
          <a:p>
            <a:r>
              <a:rPr lang="he-IL" dirty="0"/>
              <a:t>החברים כגורמי סיוע</a:t>
            </a:r>
          </a:p>
          <a:p>
            <a:r>
              <a:rPr lang="he-IL" dirty="0"/>
              <a:t>תמיכה ועימות</a:t>
            </a:r>
          </a:p>
        </p:txBody>
      </p:sp>
      <p:sp>
        <p:nvSpPr>
          <p:cNvPr id="4" name="כותרת 1">
            <a:extLst>
              <a:ext uri="{FF2B5EF4-FFF2-40B4-BE49-F238E27FC236}">
                <a16:creationId xmlns:a16="http://schemas.microsoft.com/office/drawing/2014/main" id="{4831E7E1-0FD6-48C7-A72A-A3A4F7301E16}"/>
              </a:ext>
            </a:extLst>
          </p:cNvPr>
          <p:cNvSpPr txBox="1">
            <a:spLocks/>
          </p:cNvSpPr>
          <p:nvPr/>
        </p:nvSpPr>
        <p:spPr>
          <a:xfrm>
            <a:off x="-1188252" y="4804645"/>
            <a:ext cx="8596668" cy="1320800"/>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he-IL" dirty="0">
                <a:cs typeface="+mn-cs"/>
              </a:rPr>
              <a:t>נורמות מגבילות ומעכבות</a:t>
            </a:r>
          </a:p>
        </p:txBody>
      </p:sp>
      <p:sp>
        <p:nvSpPr>
          <p:cNvPr id="5" name="מציין מיקום תוכן 2">
            <a:extLst>
              <a:ext uri="{FF2B5EF4-FFF2-40B4-BE49-F238E27FC236}">
                <a16:creationId xmlns:a16="http://schemas.microsoft.com/office/drawing/2014/main" id="{6943BC3A-206F-4BA5-9A53-E72CC42C7BCE}"/>
              </a:ext>
            </a:extLst>
          </p:cNvPr>
          <p:cNvSpPr txBox="1">
            <a:spLocks/>
          </p:cNvSpPr>
          <p:nvPr/>
        </p:nvSpPr>
        <p:spPr>
          <a:xfrm>
            <a:off x="-1380336" y="5465045"/>
            <a:ext cx="8596668" cy="3880773"/>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he-IL" dirty="0"/>
              <a:t>שיתוף לפי תור</a:t>
            </a:r>
          </a:p>
          <a:p>
            <a:r>
              <a:rPr lang="he-IL" dirty="0"/>
              <a:t>אי הטלת ספק במטפל</a:t>
            </a:r>
          </a:p>
        </p:txBody>
      </p:sp>
    </p:spTree>
    <p:extLst>
      <p:ext uri="{BB962C8B-B14F-4D97-AF65-F5344CB8AC3E}">
        <p14:creationId xmlns:p14="http://schemas.microsoft.com/office/powerpoint/2010/main" val="288406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F13632-173C-4CC2-A6AF-81114D4362AB}"/>
              </a:ext>
            </a:extLst>
          </p:cNvPr>
          <p:cNvSpPr>
            <a:spLocks noGrp="1"/>
          </p:cNvSpPr>
          <p:nvPr>
            <p:ph type="title"/>
          </p:nvPr>
        </p:nvSpPr>
        <p:spPr/>
        <p:txBody>
          <a:bodyPr/>
          <a:lstStyle/>
          <a:p>
            <a:pPr algn="r"/>
            <a:r>
              <a:rPr lang="he-IL" dirty="0">
                <a:cs typeface="+mn-cs"/>
              </a:rPr>
              <a:t>נורמות שמגבירות כוחה של קבוצה טיפולית: הקבוצה בעלת הפיקוח העצמי</a:t>
            </a:r>
          </a:p>
        </p:txBody>
      </p:sp>
      <p:sp>
        <p:nvSpPr>
          <p:cNvPr id="3" name="מציין מיקום תוכן 2">
            <a:extLst>
              <a:ext uri="{FF2B5EF4-FFF2-40B4-BE49-F238E27FC236}">
                <a16:creationId xmlns:a16="http://schemas.microsoft.com/office/drawing/2014/main" id="{9A2589BF-1E0C-4119-AA90-7B1654B022DA}"/>
              </a:ext>
            </a:extLst>
          </p:cNvPr>
          <p:cNvSpPr>
            <a:spLocks noGrp="1"/>
          </p:cNvSpPr>
          <p:nvPr>
            <p:ph idx="1"/>
          </p:nvPr>
        </p:nvSpPr>
        <p:spPr/>
        <p:txBody>
          <a:bodyPr>
            <a:normAutofit/>
          </a:bodyPr>
          <a:lstStyle/>
          <a:p>
            <a:r>
              <a:rPr lang="he-IL" sz="2400" dirty="0"/>
              <a:t>קבוצה שאינה לוקחת אחריות על תפקוד ופעילות הקבוצה, תהפוך לקבוצה סבילה, שחבריה תלויים במנחה.</a:t>
            </a:r>
          </a:p>
          <a:p>
            <a:r>
              <a:rPr lang="he-IL" sz="2400" dirty="0"/>
              <a:t>על המנחה ללמד את הקבוצה מהי "פגישה עבודה טובה" באמצעות:</a:t>
            </a:r>
          </a:p>
          <a:p>
            <a:pPr lvl="1"/>
            <a:r>
              <a:rPr lang="he-IL" sz="2000" dirty="0"/>
              <a:t>חיזוק וציון מפגשים טובים</a:t>
            </a:r>
          </a:p>
          <a:p>
            <a:pPr lvl="1"/>
            <a:r>
              <a:rPr lang="he-IL" sz="2000" dirty="0"/>
              <a:t>חקירה על חלקים משמעותיים ופחות משמעותיים שהרגישו חברי הקבוצה, על המעורבות והביקורת.</a:t>
            </a:r>
          </a:p>
          <a:p>
            <a:pPr lvl="1"/>
            <a:r>
              <a:rPr lang="he-IL" sz="2000" dirty="0"/>
              <a:t>באמצעות ביקורת והערכה פנימית, חברי הקבוצה לומדים שיש להם היכולת והאחריות לקבוע את יעילות הקבוצה.</a:t>
            </a:r>
          </a:p>
        </p:txBody>
      </p:sp>
    </p:spTree>
    <p:extLst>
      <p:ext uri="{BB962C8B-B14F-4D97-AF65-F5344CB8AC3E}">
        <p14:creationId xmlns:p14="http://schemas.microsoft.com/office/powerpoint/2010/main" val="2651462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49F7B7E-0372-41C9-A9AA-72E6A0D329E2}"/>
              </a:ext>
            </a:extLst>
          </p:cNvPr>
          <p:cNvSpPr>
            <a:spLocks noGrp="1"/>
          </p:cNvSpPr>
          <p:nvPr>
            <p:ph type="title"/>
          </p:nvPr>
        </p:nvSpPr>
        <p:spPr/>
        <p:txBody>
          <a:bodyPr>
            <a:normAutofit fontScale="90000"/>
          </a:bodyPr>
          <a:lstStyle/>
          <a:p>
            <a:pPr algn="r"/>
            <a:r>
              <a:rPr lang="he-IL" dirty="0">
                <a:cs typeface="+mn-cs"/>
              </a:rPr>
              <a:t>נורמות שמגבירות כוחה של קבוצה טיפולית: נורמות נוהליות – נורמות שעלולות לעכב תהליך</a:t>
            </a:r>
          </a:p>
        </p:txBody>
      </p:sp>
      <p:sp>
        <p:nvSpPr>
          <p:cNvPr id="3" name="מציין מיקום תוכן 2">
            <a:extLst>
              <a:ext uri="{FF2B5EF4-FFF2-40B4-BE49-F238E27FC236}">
                <a16:creationId xmlns:a16="http://schemas.microsoft.com/office/drawing/2014/main" id="{AEC415BD-54B4-47E1-97D7-D859A7BFB2D2}"/>
              </a:ext>
            </a:extLst>
          </p:cNvPr>
          <p:cNvSpPr>
            <a:spLocks noGrp="1"/>
          </p:cNvSpPr>
          <p:nvPr>
            <p:ph idx="1"/>
          </p:nvPr>
        </p:nvSpPr>
        <p:spPr/>
        <p:txBody>
          <a:bodyPr/>
          <a:lstStyle/>
          <a:p>
            <a:r>
              <a:rPr lang="he-IL" dirty="0"/>
              <a:t>כל פגישה מוקדשת לחבר אחד מהקבוצה.</a:t>
            </a:r>
          </a:p>
          <a:p>
            <a:r>
              <a:rPr lang="he-IL" dirty="0"/>
              <a:t>שיתוף לפי תור, או סדר מסוים.</a:t>
            </a:r>
          </a:p>
          <a:p>
            <a:r>
              <a:rPr lang="he-IL" dirty="0"/>
              <a:t>החלפת נושא כאקט לא ראוי, או לא מנומס – </a:t>
            </a:r>
            <a:r>
              <a:rPr lang="he-IL" b="1" dirty="0"/>
              <a:t>דפוס שפוגע בהתפתחות קבוצה חזקה.</a:t>
            </a:r>
            <a:r>
              <a:rPr lang="he-IL" dirty="0"/>
              <a:t> חברים עלולים לשתוק, כדי לא לקטוע אחר או לבקש לדבר בעצמם, ולשתוק כדי לא לשאול יותר שאלות (כדי שהחבר יסיים לדבר ויוכלו לדבר בעצמם). </a:t>
            </a:r>
          </a:p>
          <a:p>
            <a:r>
              <a:rPr lang="he-IL" dirty="0"/>
              <a:t>קבוצות לנושאים מיוחדים, קצרות טווח או הנוגעות לבעיות עמוקות, זקוקות לעיתים לנורמות נוהליות שונות. המנחה מגיע לפשרות עבור ניהול זמן יעיל, ויעצב מערך פגישות מוגדר.</a:t>
            </a:r>
          </a:p>
          <a:p>
            <a:r>
              <a:rPr lang="he-IL" dirty="0"/>
              <a:t>על הקבוצה להיות ערה לדפוסים של נורמות נוהליות שמתגבשות, ולהיות מודעת לכוחה לשנות את הדפוס, מעת שהדפוס הופך לא יעיל. נורמות נוהליות עשויות להיות מועילות בפגישות הראשונות, אך גם מעכבות ופוגעות בהתפתחות הקבוצה.</a:t>
            </a:r>
          </a:p>
          <a:p>
            <a:endParaRPr lang="he-IL" dirty="0"/>
          </a:p>
        </p:txBody>
      </p:sp>
    </p:spTree>
    <p:extLst>
      <p:ext uri="{BB962C8B-B14F-4D97-AF65-F5344CB8AC3E}">
        <p14:creationId xmlns:p14="http://schemas.microsoft.com/office/powerpoint/2010/main" val="335798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7D82A5-5D51-45A8-939D-99ABB93C0046}"/>
              </a:ext>
            </a:extLst>
          </p:cNvPr>
          <p:cNvSpPr>
            <a:spLocks noGrp="1"/>
          </p:cNvSpPr>
          <p:nvPr>
            <p:ph type="title"/>
          </p:nvPr>
        </p:nvSpPr>
        <p:spPr/>
        <p:txBody>
          <a:bodyPr/>
          <a:lstStyle/>
          <a:p>
            <a:pPr algn="r"/>
            <a:r>
              <a:rPr lang="he-IL" dirty="0">
                <a:cs typeface="+mn-cs"/>
              </a:rPr>
              <a:t>נורמות שמגבירות כוחה של קבוצה טיפולית: חשיבות הקבוצה וחבריה</a:t>
            </a:r>
          </a:p>
        </p:txBody>
      </p:sp>
      <p:sp>
        <p:nvSpPr>
          <p:cNvPr id="3" name="מציין מיקום תוכן 2">
            <a:extLst>
              <a:ext uri="{FF2B5EF4-FFF2-40B4-BE49-F238E27FC236}">
                <a16:creationId xmlns:a16="http://schemas.microsoft.com/office/drawing/2014/main" id="{034D0B87-6F31-463E-BC31-0B6B14ABE43A}"/>
              </a:ext>
            </a:extLst>
          </p:cNvPr>
          <p:cNvSpPr>
            <a:spLocks noGrp="1"/>
          </p:cNvSpPr>
          <p:nvPr>
            <p:ph idx="1"/>
          </p:nvPr>
        </p:nvSpPr>
        <p:spPr/>
        <p:txBody>
          <a:bodyPr>
            <a:normAutofit/>
          </a:bodyPr>
          <a:lstStyle/>
          <a:p>
            <a:r>
              <a:rPr lang="he-IL" sz="2800" dirty="0"/>
              <a:t>על המטפל לעודד המשכיות, לחבר בין אירועים, התנסויות, ופגישות קבוצתיות.</a:t>
            </a:r>
          </a:p>
          <a:p>
            <a:r>
              <a:rPr lang="he-IL" sz="2800" dirty="0"/>
              <a:t>הגברת חשיבות הקבוצה בעיני החברים, באמצעות:</a:t>
            </a:r>
          </a:p>
          <a:p>
            <a:pPr lvl="1"/>
            <a:r>
              <a:rPr lang="he-IL" sz="2400" dirty="0"/>
              <a:t>טכניקות של פתיחה וסיום מפגשים.</a:t>
            </a:r>
          </a:p>
          <a:p>
            <a:pPr lvl="1"/>
            <a:r>
              <a:rPr lang="he-IL" sz="2400" dirty="0"/>
              <a:t>המטפל מעודד המשכיות, מחבר בין אירועים, התנסויות ופגישות קבוצתיות.</a:t>
            </a:r>
          </a:p>
          <a:p>
            <a:pPr lvl="1"/>
            <a:r>
              <a:rPr lang="he-IL" sz="2400" dirty="0"/>
              <a:t>חיזוק הקבוצה כמאגר עשיר של תמיכה ומידע</a:t>
            </a:r>
          </a:p>
        </p:txBody>
      </p:sp>
    </p:spTree>
    <p:extLst>
      <p:ext uri="{BB962C8B-B14F-4D97-AF65-F5344CB8AC3E}">
        <p14:creationId xmlns:p14="http://schemas.microsoft.com/office/powerpoint/2010/main" val="224872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38839A-8B90-4B67-B5ED-4661619AB0CE}"/>
              </a:ext>
            </a:extLst>
          </p:cNvPr>
          <p:cNvSpPr>
            <a:spLocks noGrp="1"/>
          </p:cNvSpPr>
          <p:nvPr>
            <p:ph type="title"/>
          </p:nvPr>
        </p:nvSpPr>
        <p:spPr/>
        <p:txBody>
          <a:bodyPr/>
          <a:lstStyle/>
          <a:p>
            <a:pPr algn="r"/>
            <a:r>
              <a:rPr lang="he-IL" dirty="0">
                <a:cs typeface="+mn-cs"/>
              </a:rPr>
              <a:t>נורמות שמגבירות כוחה של קבוצה טיפולית: החברים כגורמי סיוע</a:t>
            </a:r>
          </a:p>
        </p:txBody>
      </p:sp>
      <p:sp>
        <p:nvSpPr>
          <p:cNvPr id="3" name="מציין מיקום תוכן 2">
            <a:extLst>
              <a:ext uri="{FF2B5EF4-FFF2-40B4-BE49-F238E27FC236}">
                <a16:creationId xmlns:a16="http://schemas.microsoft.com/office/drawing/2014/main" id="{EFD1FDEB-787C-47BC-B0FA-ACDA350CE63E}"/>
              </a:ext>
            </a:extLst>
          </p:cNvPr>
          <p:cNvSpPr>
            <a:spLocks noGrp="1"/>
          </p:cNvSpPr>
          <p:nvPr>
            <p:ph idx="1"/>
          </p:nvPr>
        </p:nvSpPr>
        <p:spPr/>
        <p:txBody>
          <a:bodyPr>
            <a:normAutofit lnSpcReduction="10000"/>
          </a:bodyPr>
          <a:lstStyle/>
          <a:p>
            <a:r>
              <a:rPr lang="he-IL" sz="2400" dirty="0"/>
              <a:t>קבוצה שחברי הקבוצה רואים במטפל את מקור העזרה היחיד, לרוב לא תגיע לתפקוד מיטבי של עצמאות וכבוד עצמי.</a:t>
            </a:r>
          </a:p>
          <a:p>
            <a:r>
              <a:rPr lang="he-IL" sz="2400" dirty="0"/>
              <a:t>קבוצה שחברי הקבוצה מכירים בערכה של העזרה, אותה הם יכולים להושיט אחד לשני, מתפקדת בצורה טובה, יעילה ומועילה.</a:t>
            </a:r>
          </a:p>
          <a:p>
            <a:r>
              <a:rPr lang="he-IL" sz="2400" dirty="0"/>
              <a:t>טכניקות לחיזוק הנורמה של החברים כגורמי סיוע:</a:t>
            </a:r>
          </a:p>
          <a:p>
            <a:pPr lvl="1"/>
            <a:r>
              <a:rPr lang="he-IL" sz="2000" dirty="0"/>
              <a:t>להסב את תשומת הלב לאירועים שממחישים עזרה הדדית בין החברים.</a:t>
            </a:r>
          </a:p>
          <a:p>
            <a:pPr lvl="1"/>
            <a:r>
              <a:rPr lang="he-IL" sz="2000" dirty="0"/>
              <a:t>לשאול את אחד המטופלים, בסיום חלק מסוים בפגישה, אילו הערות מצד החברים הועילו יותר, ואילו פחות.</a:t>
            </a:r>
          </a:p>
          <a:p>
            <a:pPr lvl="1"/>
            <a:r>
              <a:rPr lang="he-IL" sz="2000" dirty="0"/>
              <a:t>לשאול את אחד המטופלים, מה החברים עשו או אמרו, שעזר להיפתח או להיסגר</a:t>
            </a:r>
          </a:p>
          <a:p>
            <a:endParaRPr lang="he-IL" sz="2400" dirty="0"/>
          </a:p>
        </p:txBody>
      </p:sp>
    </p:spTree>
    <p:extLst>
      <p:ext uri="{BB962C8B-B14F-4D97-AF65-F5344CB8AC3E}">
        <p14:creationId xmlns:p14="http://schemas.microsoft.com/office/powerpoint/2010/main" val="3126117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5734" y="4126406"/>
            <a:ext cx="2860193" cy="2145145"/>
          </a:xfrm>
          <a:prstGeom prst="rect">
            <a:avLst/>
          </a:prstGeom>
        </p:spPr>
      </p:pic>
      <p:sp>
        <p:nvSpPr>
          <p:cNvPr id="2" name="כותרת 1">
            <a:extLst>
              <a:ext uri="{FF2B5EF4-FFF2-40B4-BE49-F238E27FC236}">
                <a16:creationId xmlns:a16="http://schemas.microsoft.com/office/drawing/2014/main" id="{36B0AE54-A4A7-42C6-8064-9812BF007BBA}"/>
              </a:ext>
            </a:extLst>
          </p:cNvPr>
          <p:cNvSpPr>
            <a:spLocks noGrp="1"/>
          </p:cNvSpPr>
          <p:nvPr>
            <p:ph type="title"/>
          </p:nvPr>
        </p:nvSpPr>
        <p:spPr/>
        <p:txBody>
          <a:bodyPr/>
          <a:lstStyle/>
          <a:p>
            <a:pPr algn="r"/>
            <a:r>
              <a:rPr lang="he-IL" dirty="0">
                <a:cs typeface="+mn-cs"/>
              </a:rPr>
              <a:t>נורמות שמגבירות כוחה של קבוצה טיפולית: תמיכה ועימות</a:t>
            </a:r>
          </a:p>
        </p:txBody>
      </p:sp>
      <p:sp>
        <p:nvSpPr>
          <p:cNvPr id="3" name="מציין מיקום תוכן 2">
            <a:extLst>
              <a:ext uri="{FF2B5EF4-FFF2-40B4-BE49-F238E27FC236}">
                <a16:creationId xmlns:a16="http://schemas.microsoft.com/office/drawing/2014/main" id="{D6C580E0-5F94-48AA-8ED8-9D42DCC41B0B}"/>
              </a:ext>
            </a:extLst>
          </p:cNvPr>
          <p:cNvSpPr>
            <a:spLocks noGrp="1"/>
          </p:cNvSpPr>
          <p:nvPr>
            <p:ph idx="1"/>
          </p:nvPr>
        </p:nvSpPr>
        <p:spPr/>
        <p:txBody>
          <a:bodyPr>
            <a:normAutofit/>
          </a:bodyPr>
          <a:lstStyle/>
          <a:p>
            <a:r>
              <a:rPr lang="he-IL" sz="2000" dirty="0"/>
              <a:t>ישנה חשיבות גבוהה לכך שחברי הקבוצה יתפסו את הקבוצה כמקום בטוח ותומך.</a:t>
            </a:r>
          </a:p>
          <a:p>
            <a:r>
              <a:rPr lang="he-IL" sz="2000" dirty="0"/>
              <a:t>כמו כן, עימות הוא גורם חיוני לעבודה הטיפולית. </a:t>
            </a:r>
          </a:p>
          <a:p>
            <a:r>
              <a:rPr lang="he-IL" sz="2000" dirty="0"/>
              <a:t>חשוב לראות תכונות של כעס, יהירות, התנשאות, חוסר רגישות, רגזנות, כהזדמנות טיפולית.</a:t>
            </a:r>
          </a:p>
          <a:p>
            <a:pPr lvl="1"/>
            <a:r>
              <a:rPr lang="he-IL" sz="1800" b="1" dirty="0"/>
              <a:t>עימות מוקדם מדי עלול לפגום בהתפתחות הקבוצה.</a:t>
            </a:r>
            <a:endParaRPr lang="he-IL" sz="1800" dirty="0"/>
          </a:p>
          <a:p>
            <a:pPr lvl="1"/>
            <a:r>
              <a:rPr lang="he-IL" sz="1800" b="1" dirty="0"/>
              <a:t>כדי שחברי הקבוצה ירגישו חופשיים להביע חוסר הסכמה – עליהם להרגיש בטוחים ולהעריך את הקבוצה.</a:t>
            </a:r>
          </a:p>
          <a:p>
            <a:pPr lvl="1"/>
            <a:r>
              <a:rPr lang="he-IL" sz="1800" b="1" dirty="0"/>
              <a:t>על המטפל ליצור קבוצה עם נורמות שמאפשרות עימות, לאחר שהתגבשו יסודות יציבים של ביטחון ותמיכה.</a:t>
            </a:r>
          </a:p>
        </p:txBody>
      </p:sp>
    </p:spTree>
    <p:extLst>
      <p:ext uri="{BB962C8B-B14F-4D97-AF65-F5344CB8AC3E}">
        <p14:creationId xmlns:p14="http://schemas.microsoft.com/office/powerpoint/2010/main" val="103846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a:t>מצבים ותופעות ממוקדים בקבוצה</a:t>
            </a:r>
            <a:endParaRPr lang="en-US" dirty="0"/>
          </a:p>
        </p:txBody>
      </p:sp>
      <p:sp>
        <p:nvSpPr>
          <p:cNvPr id="3" name="Content Placeholder 2"/>
          <p:cNvSpPr>
            <a:spLocks noGrp="1"/>
          </p:cNvSpPr>
          <p:nvPr>
            <p:ph idx="1"/>
          </p:nvPr>
        </p:nvSpPr>
        <p:spPr>
          <a:xfrm>
            <a:off x="677334" y="1366262"/>
            <a:ext cx="8596668" cy="5034538"/>
          </a:xfrm>
        </p:spPr>
        <p:txBody>
          <a:bodyPr>
            <a:normAutofit fontScale="92500" lnSpcReduction="20000"/>
          </a:bodyPr>
          <a:lstStyle/>
          <a:p>
            <a:pPr marL="0" indent="0">
              <a:buNone/>
            </a:pPr>
            <a:r>
              <a:rPr lang="he-IL" sz="2800" dirty="0"/>
              <a:t>(א) הפרת חוזה </a:t>
            </a:r>
            <a:r>
              <a:rPr lang="aa-ET" sz="2800" dirty="0"/>
              <a:t>–</a:t>
            </a:r>
            <a:r>
              <a:rPr lang="he-IL" sz="2800" dirty="0"/>
              <a:t> ע"י משתתפי הקבוצה או המנחה. </a:t>
            </a:r>
          </a:p>
          <a:p>
            <a:r>
              <a:rPr lang="he-IL" dirty="0"/>
              <a:t>הפרת עיקרון הסודיות </a:t>
            </a:r>
          </a:p>
          <a:p>
            <a:r>
              <a:rPr lang="he-IL" dirty="0"/>
              <a:t>איחורים בקבוצה</a:t>
            </a:r>
          </a:p>
          <a:p>
            <a:pPr marL="0" indent="0">
              <a:buNone/>
            </a:pPr>
            <a:endParaRPr lang="he-IL" dirty="0"/>
          </a:p>
          <a:p>
            <a:r>
              <a:rPr lang="he-IL" sz="2400" dirty="0"/>
              <a:t>כאשר עיקרון הסודיות נפגע על המנחה מוטל תפקיד מכריע:</a:t>
            </a:r>
          </a:p>
          <a:p>
            <a:pPr>
              <a:buAutoNum type="arabicParenBoth"/>
            </a:pPr>
            <a:r>
              <a:rPr lang="he-IL" sz="2000" dirty="0"/>
              <a:t>אוורור-מתן אישור ותמיכה לביטויי כעס, חרדה, מצוקה, איום ואי נוחות. </a:t>
            </a:r>
          </a:p>
          <a:p>
            <a:pPr>
              <a:buAutoNum type="arabicParenBoth"/>
            </a:pPr>
            <a:r>
              <a:rPr lang="he-IL" sz="2000" dirty="0"/>
              <a:t>שיקוף-שיקוף שאכן עקב מעשה זה יש בקבוצה תחושה של משבר אמון. </a:t>
            </a:r>
          </a:p>
          <a:p>
            <a:pPr>
              <a:buAutoNum type="arabicParenBoth"/>
            </a:pPr>
            <a:r>
              <a:rPr lang="he-IL" sz="2000" dirty="0"/>
              <a:t>התחברות- המנחה מתחבר לתחושות אלה במשפטי תמיכה ואישור.</a:t>
            </a:r>
          </a:p>
          <a:p>
            <a:pPr>
              <a:buAutoNum type="arabicParenBoth"/>
            </a:pPr>
            <a:r>
              <a:rPr lang="he-IL" sz="2000" dirty="0"/>
              <a:t>ליגיטימציה-מתן לגיטימציה לנסיגה כחלק מתגובה טבעית על אירוע מסוג זה. </a:t>
            </a:r>
          </a:p>
          <a:p>
            <a:pPr>
              <a:buAutoNum type="arabicParenBoth"/>
            </a:pPr>
            <a:r>
              <a:rPr lang="he-IL" sz="2000" dirty="0"/>
              <a:t>כינוס וסיכום- המנחה צריך להסביר שהקבוצה היא מיקרוקוסמוס של החברה ומהווה מעין מעבדה למצבי חיים, הכוללים גם פגיעה בסודיות והפרת אמון.</a:t>
            </a:r>
          </a:p>
          <a:p>
            <a:pPr marL="0" indent="0">
              <a:buNone/>
            </a:pPr>
            <a:endParaRPr lang="he-IL" sz="2000" dirty="0"/>
          </a:p>
          <a:p>
            <a:pPr marL="0" indent="0">
              <a:buNone/>
            </a:pPr>
            <a:r>
              <a:rPr lang="he-IL" sz="2000" dirty="0"/>
              <a:t>זיו י' ובהרב י' (2011). </a:t>
            </a:r>
            <a:r>
              <a:rPr lang="he-IL" sz="2000" b="1" dirty="0"/>
              <a:t>מסע קבוצתי. המדריך למנחה קבוצות. </a:t>
            </a:r>
            <a:r>
              <a:rPr lang="he-IL" sz="2000" dirty="0"/>
              <a:t>תל אביב: גל. (פרק 10, 'מצבים ותופעות ממוקדים בקבוצה', עמ' 143-160).</a:t>
            </a:r>
          </a:p>
        </p:txBody>
      </p:sp>
    </p:spTree>
    <p:extLst>
      <p:ext uri="{BB962C8B-B14F-4D97-AF65-F5344CB8AC3E}">
        <p14:creationId xmlns:p14="http://schemas.microsoft.com/office/powerpoint/2010/main" val="2956206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8691"/>
            <a:ext cx="8596668" cy="5662671"/>
          </a:xfrm>
        </p:spPr>
        <p:txBody>
          <a:bodyPr>
            <a:normAutofit/>
          </a:bodyPr>
          <a:lstStyle/>
          <a:p>
            <a:pPr marL="0" indent="0">
              <a:buNone/>
            </a:pPr>
            <a:r>
              <a:rPr lang="he-IL" sz="2400" dirty="0"/>
              <a:t>איחורים בקבוצה:</a:t>
            </a:r>
          </a:p>
          <a:p>
            <a:r>
              <a:rPr lang="he-IL" u="sng" dirty="0"/>
              <a:t>תכנון זמן לקוי-</a:t>
            </a:r>
            <a:r>
              <a:rPr lang="he-IL" dirty="0"/>
              <a:t>התנהגות זו מאפיינת את האדם בכל שטחי פעילותיו, ולאו דווקא בקבוצה. על המנחה להציב גבולות ברורים. </a:t>
            </a:r>
          </a:p>
          <a:p>
            <a:r>
              <a:rPr lang="he-IL" u="sng" dirty="0"/>
              <a:t>איחור כהרגל למשיכת תשומת לב-</a:t>
            </a:r>
            <a:r>
              <a:rPr lang="he-IL" dirty="0"/>
              <a:t>המאחר מתנהג באופן שמפנה כלפיו תשומת לב ייחודית, שכן הקבוצה מפסיקה פעולותיה ומתרכזת בכניסתו. על המנחה להציב גבולות ברורים תוך שיקוף והעלאה למודעות את המניע והקניית הרגלים חדשים.</a:t>
            </a:r>
          </a:p>
          <a:p>
            <a:r>
              <a:rPr lang="he-IL" u="sng" dirty="0"/>
              <a:t> איחור כחלק מביטוי התנגדות לסמכות-</a:t>
            </a:r>
            <a:r>
              <a:rPr lang="he-IL" dirty="0"/>
              <a:t> התנהגות זו מבטאת עימות לא פתור של האדם עם דמויות משמעותיות סמכותיות מן העבר. על המנחה לשקף למאחר ולקבוצה את התהליך הלא מודע ולסייע לו לעשות הבחנה בין המנחה ובין הדמויות הסמכויתיות מהעבר ולסיים בקבוצה את העימות המקורי.</a:t>
            </a:r>
          </a:p>
          <a:p>
            <a:r>
              <a:rPr lang="he-IL" u="sng" dirty="0"/>
              <a:t>איחור כהימנעות מכוונת מהשתייכות לחברים בקבוצה-</a:t>
            </a:r>
            <a:r>
              <a:rPr lang="he-IL" dirty="0"/>
              <a:t>אדם זה מבטא באמצעות איחוריו את הקושי שלו להשתייך רגשית לקבוצת השווים וליצור אינטימיות. על המנחה לשקף התנהגות זו ולסייע לו בתמיכת הקבוצה להגיע לחוויה מתקנת ביצירת קשר חברתי בריא ומזין. </a:t>
            </a:r>
          </a:p>
          <a:p>
            <a:r>
              <a:rPr lang="he-IL" u="sng" dirty="0"/>
              <a:t>איחור כביטוי לאי- שביעות רצון-</a:t>
            </a:r>
            <a:r>
              <a:rPr lang="he-IL" dirty="0"/>
              <a:t> איחור זה מבטא התנגדות סבילה לתהליכים המתרחשים בקבוצה, לחברי הקבוצה ו/או למנחה. על המנחה לזהות את המניע, לשקף ולסייע לאדם לתת ביטוי ישיר לתסכוליו ולרגשותיו. </a:t>
            </a:r>
          </a:p>
          <a:p>
            <a:endParaRPr lang="he-IL" dirty="0"/>
          </a:p>
          <a:p>
            <a:endParaRPr lang="he-IL" dirty="0"/>
          </a:p>
          <a:p>
            <a:endParaRPr lang="en-US" dirty="0"/>
          </a:p>
        </p:txBody>
      </p:sp>
    </p:spTree>
    <p:extLst>
      <p:ext uri="{BB962C8B-B14F-4D97-AF65-F5344CB8AC3E}">
        <p14:creationId xmlns:p14="http://schemas.microsoft.com/office/powerpoint/2010/main" val="3735746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395" y="0"/>
            <a:ext cx="3171825" cy="3562350"/>
          </a:xfrm>
          <a:prstGeom prst="rect">
            <a:avLst/>
          </a:prstGeom>
        </p:spPr>
      </p:pic>
      <p:sp>
        <p:nvSpPr>
          <p:cNvPr id="3" name="Content Placeholder 2"/>
          <p:cNvSpPr>
            <a:spLocks noGrp="1"/>
          </p:cNvSpPr>
          <p:nvPr>
            <p:ph idx="1"/>
          </p:nvPr>
        </p:nvSpPr>
        <p:spPr>
          <a:xfrm>
            <a:off x="600364" y="735632"/>
            <a:ext cx="9098511" cy="5877604"/>
          </a:xfrm>
        </p:spPr>
        <p:txBody>
          <a:bodyPr>
            <a:normAutofit/>
          </a:bodyPr>
          <a:lstStyle/>
          <a:p>
            <a:pPr marL="0" indent="0">
              <a:buNone/>
            </a:pPr>
            <a:endParaRPr lang="he-IL" sz="2400" dirty="0"/>
          </a:p>
          <a:p>
            <a:pPr marL="0" indent="0">
              <a:buNone/>
            </a:pPr>
            <a:r>
              <a:rPr lang="he-IL" sz="2400" dirty="0"/>
              <a:t>(ב) עירור חברתי- </a:t>
            </a:r>
            <a:r>
              <a:rPr lang="en-US" sz="2400" dirty="0"/>
              <a:t>(Social Facilitation) </a:t>
            </a:r>
            <a:r>
              <a:rPr lang="he-IL" sz="2400" dirty="0"/>
              <a:t>: </a:t>
            </a:r>
            <a:endParaRPr lang="he-IL" dirty="0"/>
          </a:p>
          <a:p>
            <a:r>
              <a:rPr lang="he-IL" dirty="0"/>
              <a:t>לנוכחותם של אנשים אחרים יש השפעה על הפרט, גם אם הוא מנוע מלהיות עימם באינטראקציה. </a:t>
            </a:r>
          </a:p>
          <a:p>
            <a:r>
              <a:rPr lang="he-IL" dirty="0"/>
              <a:t>העוררות משפרת את הביצוע במשימות שנלמדו היטב או במטלות פשוטות, אך פוגעת בביצוען של מטלות חדשות או מורכבות. </a:t>
            </a:r>
          </a:p>
          <a:p>
            <a:r>
              <a:rPr lang="he-IL" dirty="0"/>
              <a:t>דחף העוררות מתבטא רק כשהקבוצה נמצאת בעמדה בה היא יכולה להעריך את ביצועיו הפרט.</a:t>
            </a:r>
          </a:p>
          <a:p>
            <a:r>
              <a:rPr lang="he-IL" dirty="0"/>
              <a:t>דחף זה אינו מולד, אלא נלמד בעקבות ההתנסות, שההערכה ע"י אחרים מביאה בעקבותיה תגמולים ועונשים. </a:t>
            </a:r>
          </a:p>
          <a:p>
            <a:pPr marL="0" indent="0">
              <a:buNone/>
            </a:pPr>
            <a:endParaRPr lang="he-IL" dirty="0"/>
          </a:p>
          <a:p>
            <a:pPr marL="0" indent="0">
              <a:buNone/>
            </a:pPr>
            <a:r>
              <a:rPr lang="he-IL" dirty="0"/>
              <a:t>רוזנוסר, נ' ונתן, ל' (1997). קבוצה מהי- מושגי יסוד בפסיכולוגיה חברתית. בתוך נ' רוזנוסר ול' נתן (עורכים), </a:t>
            </a:r>
            <a:r>
              <a:rPr lang="he-IL" b="1" dirty="0"/>
              <a:t>הנחיית קבוצה- מקראה </a:t>
            </a:r>
            <a:r>
              <a:rPr lang="he-IL" dirty="0"/>
              <a:t>(עמ' 11-30). ירושלים: מרכז ציפורי. </a:t>
            </a:r>
            <a:endParaRPr lang="en-US" dirty="0"/>
          </a:p>
        </p:txBody>
      </p:sp>
    </p:spTree>
    <p:extLst>
      <p:ext uri="{BB962C8B-B14F-4D97-AF65-F5344CB8AC3E}">
        <p14:creationId xmlns:p14="http://schemas.microsoft.com/office/powerpoint/2010/main" val="4216697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806" y="212436"/>
            <a:ext cx="8596668" cy="6645564"/>
          </a:xfrm>
        </p:spPr>
        <p:txBody>
          <a:bodyPr>
            <a:normAutofit/>
          </a:bodyPr>
          <a:lstStyle/>
          <a:p>
            <a:pPr marL="0" indent="0">
              <a:buNone/>
            </a:pPr>
            <a:r>
              <a:rPr lang="he-IL" sz="2400" dirty="0"/>
              <a:t>(ג) בטלנות חברתית- (</a:t>
            </a:r>
            <a:r>
              <a:rPr lang="en-US" sz="2400" dirty="0"/>
              <a:t>Social Loafing</a:t>
            </a:r>
            <a:r>
              <a:rPr lang="he-IL" sz="2400" dirty="0"/>
              <a:t>):</a:t>
            </a:r>
          </a:p>
          <a:p>
            <a:r>
              <a:rPr lang="he-IL" sz="2000" dirty="0"/>
              <a:t>כאשר מבצעים חברי הקבוצה פעולה, אשר תוצאותיה הינן קולקטיביות, ולא ניתן למדוד ישירות את תרומתו של כל פרט למאמץ הקבוצתי נוטים הפרטים בקבוצה שלא להשקיע את מירב המאמצים במאמץ הקבוצתי. </a:t>
            </a:r>
          </a:p>
          <a:p>
            <a:r>
              <a:rPr lang="he-IL" sz="2000" dirty="0"/>
              <a:t>גורם הערכת הביצוע, מהווה גורם מכריע לבטלנות החברתית, הקשר שבין נוכחותם של אחרים והדאגה מפני הערכתם, תלוי במידה בה תרומתו האישית של הפרט למאמץ הקבוצתי ניתנת לזיהוי. </a:t>
            </a:r>
          </a:p>
          <a:p>
            <a:r>
              <a:rPr lang="he-IL" sz="2000" dirty="0"/>
              <a:t>כאשר נוכחותם של אחרים </a:t>
            </a:r>
            <a:r>
              <a:rPr lang="he-IL" sz="2000" b="1" dirty="0"/>
              <a:t>מגדילה </a:t>
            </a:r>
            <a:r>
              <a:rPr lang="he-IL" sz="2000" dirty="0"/>
              <a:t>את האפשרות להיות מוערך, הביצוע במטלות </a:t>
            </a:r>
            <a:r>
              <a:rPr lang="he-IL" sz="2000" b="1" dirty="0"/>
              <a:t>פשוטות ישתפר </a:t>
            </a:r>
            <a:r>
              <a:rPr lang="he-IL" sz="2000" dirty="0"/>
              <a:t>משום שהפרט ישתדל יותר ואולם, הביצוע במטלות </a:t>
            </a:r>
            <a:r>
              <a:rPr lang="he-IL" sz="2000" b="1" dirty="0"/>
              <a:t>מורכבות ייפגע</a:t>
            </a:r>
            <a:r>
              <a:rPr lang="he-IL" sz="2000" dirty="0"/>
              <a:t>, בשל הלחץ שנוכחות זו יוצרת על הפרט. </a:t>
            </a:r>
          </a:p>
          <a:p>
            <a:r>
              <a:rPr lang="he-IL" sz="2000" dirty="0"/>
              <a:t>כאשר נוכחות הזולת </a:t>
            </a:r>
            <a:r>
              <a:rPr lang="he-IL" sz="2000" b="1" dirty="0"/>
              <a:t>מקטינה</a:t>
            </a:r>
            <a:r>
              <a:rPr lang="he-IL" sz="2000" dirty="0"/>
              <a:t> את האפשרות להיות מוערך, הביצוע במטלות </a:t>
            </a:r>
            <a:r>
              <a:rPr lang="he-IL" sz="2000" b="1" dirty="0"/>
              <a:t>פשוטות</a:t>
            </a:r>
            <a:r>
              <a:rPr lang="he-IL" sz="2000" dirty="0"/>
              <a:t> </a:t>
            </a:r>
            <a:r>
              <a:rPr lang="he-IL" sz="2000" b="1" dirty="0"/>
              <a:t>ייפגע</a:t>
            </a:r>
            <a:r>
              <a:rPr lang="he-IL" sz="2000" dirty="0"/>
              <a:t> משום שהפרט משתעמם ויכול להתחמק מבלי להתפס. כאשר נוכחותם של אחרים מקטינה את אפשרות ההערכה והאדם עוסק במטלה </a:t>
            </a:r>
            <a:r>
              <a:rPr lang="he-IL" sz="2000" b="1" dirty="0"/>
              <a:t>מורכבת, ישתפר</a:t>
            </a:r>
            <a:r>
              <a:rPr lang="he-IL" sz="2000" dirty="0"/>
              <a:t> הביצוע.</a:t>
            </a:r>
            <a:endParaRPr lang="en-US" sz="2000" dirty="0"/>
          </a:p>
        </p:txBody>
      </p:sp>
    </p:spTree>
    <p:extLst>
      <p:ext uri="{BB962C8B-B14F-4D97-AF65-F5344CB8AC3E}">
        <p14:creationId xmlns:p14="http://schemas.microsoft.com/office/powerpoint/2010/main" val="311033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DC9A6F-5D6D-45C3-A01F-D89A4B67B65C}"/>
              </a:ext>
            </a:extLst>
          </p:cNvPr>
          <p:cNvSpPr>
            <a:spLocks noGrp="1"/>
          </p:cNvSpPr>
          <p:nvPr>
            <p:ph type="ctrTitle"/>
          </p:nvPr>
        </p:nvSpPr>
        <p:spPr>
          <a:xfrm>
            <a:off x="1717274" y="533693"/>
            <a:ext cx="7766936" cy="1646302"/>
          </a:xfrm>
        </p:spPr>
        <p:txBody>
          <a:bodyPr/>
          <a:lstStyle/>
          <a:p>
            <a:r>
              <a:rPr lang="he-IL" dirty="0">
                <a:cs typeface="+mn-cs"/>
              </a:rPr>
              <a:t>משימות יסוד של המטפל</a:t>
            </a:r>
          </a:p>
        </p:txBody>
      </p:sp>
      <p:sp>
        <p:nvSpPr>
          <p:cNvPr id="3" name="כותרת משנה 2">
            <a:extLst>
              <a:ext uri="{FF2B5EF4-FFF2-40B4-BE49-F238E27FC236}">
                <a16:creationId xmlns:a16="http://schemas.microsoft.com/office/drawing/2014/main" id="{CC17E12C-88EF-45A2-B883-DBCF844E70D1}"/>
              </a:ext>
            </a:extLst>
          </p:cNvPr>
          <p:cNvSpPr>
            <a:spLocks noGrp="1"/>
          </p:cNvSpPr>
          <p:nvPr>
            <p:ph type="subTitle" idx="1"/>
          </p:nvPr>
        </p:nvSpPr>
        <p:spPr>
          <a:xfrm>
            <a:off x="1576096" y="2469470"/>
            <a:ext cx="7766936" cy="2199300"/>
          </a:xfrm>
        </p:spPr>
        <p:txBody>
          <a:bodyPr>
            <a:normAutofit/>
          </a:bodyPr>
          <a:lstStyle/>
          <a:p>
            <a:pPr marL="285750" indent="-285750">
              <a:buFont typeface="Wingdings" panose="05000000000000000000" pitchFamily="2" charset="2"/>
              <a:buChar char="Ø"/>
            </a:pPr>
            <a:r>
              <a:rPr lang="he-IL" sz="3200" dirty="0"/>
              <a:t>הקמת הקבוצה ואחזקתה</a:t>
            </a:r>
          </a:p>
          <a:p>
            <a:pPr marL="285750" indent="-285750">
              <a:buFont typeface="Wingdings" panose="05000000000000000000" pitchFamily="2" charset="2"/>
              <a:buChar char="Ø"/>
            </a:pPr>
            <a:r>
              <a:rPr lang="he-IL" sz="3200" dirty="0"/>
              <a:t>בניית תרבות קבוצתית</a:t>
            </a:r>
          </a:p>
          <a:p>
            <a:pPr marL="285750" indent="-285750">
              <a:buFont typeface="Wingdings" panose="05000000000000000000" pitchFamily="2" charset="2"/>
              <a:buChar char="Ø"/>
            </a:pPr>
            <a:r>
              <a:rPr lang="he-IL" sz="3200" dirty="0"/>
              <a:t>הפעלה והבהרה של ה"כאן ועכשיו"</a:t>
            </a:r>
          </a:p>
          <a:p>
            <a:pPr marL="285750" indent="-285750">
              <a:buFont typeface="Wingdings" panose="05000000000000000000" pitchFamily="2" charset="2"/>
              <a:buChar char="Ø"/>
            </a:pPr>
            <a:endParaRPr lang="he-IL" sz="3200" dirty="0"/>
          </a:p>
          <a:p>
            <a:endParaRPr lang="he-IL" sz="2000" dirty="0"/>
          </a:p>
        </p:txBody>
      </p:sp>
      <p:sp>
        <p:nvSpPr>
          <p:cNvPr id="4" name="Rectangle 3"/>
          <p:cNvSpPr/>
          <p:nvPr/>
        </p:nvSpPr>
        <p:spPr>
          <a:xfrm>
            <a:off x="507999" y="5156354"/>
            <a:ext cx="11157528" cy="369332"/>
          </a:xfrm>
          <a:prstGeom prst="rect">
            <a:avLst/>
          </a:prstGeom>
        </p:spPr>
        <p:txBody>
          <a:bodyPr wrap="square">
            <a:spAutoFit/>
          </a:bodyPr>
          <a:lstStyle/>
          <a:p>
            <a:r>
              <a:rPr lang="he-IL" dirty="0"/>
              <a:t>יאלום, א' (2006). </a:t>
            </a:r>
            <a:r>
              <a:rPr lang="he-IL" b="1" dirty="0"/>
              <a:t>טיפול קבוצתי: תיאוריה ומעשה. </a:t>
            </a:r>
            <a:r>
              <a:rPr lang="he-IL" dirty="0"/>
              <a:t>ירושלים: כנרת. (פרק 5, המטפל: משימות יסוד, עמ' 134-153). </a:t>
            </a:r>
            <a:endParaRPr lang="en-US" dirty="0"/>
          </a:p>
        </p:txBody>
      </p:sp>
    </p:spTree>
    <p:extLst>
      <p:ext uri="{BB962C8B-B14F-4D97-AF65-F5344CB8AC3E}">
        <p14:creationId xmlns:p14="http://schemas.microsoft.com/office/powerpoint/2010/main" val="18217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0803" y="4777220"/>
            <a:ext cx="2466975" cy="1847850"/>
          </a:xfrm>
          <a:prstGeom prst="rect">
            <a:avLst/>
          </a:prstGeom>
        </p:spPr>
      </p:pic>
      <p:sp>
        <p:nvSpPr>
          <p:cNvPr id="3" name="Content Placeholder 2"/>
          <p:cNvSpPr>
            <a:spLocks noGrp="1"/>
          </p:cNvSpPr>
          <p:nvPr>
            <p:ph idx="1"/>
          </p:nvPr>
        </p:nvSpPr>
        <p:spPr>
          <a:xfrm>
            <a:off x="677333" y="212436"/>
            <a:ext cx="8799175" cy="6493163"/>
          </a:xfrm>
        </p:spPr>
        <p:txBody>
          <a:bodyPr/>
          <a:lstStyle/>
          <a:p>
            <a:pPr marL="0" indent="0">
              <a:buNone/>
            </a:pPr>
            <a:r>
              <a:rPr lang="he-IL" sz="2400" dirty="0"/>
              <a:t>(ד) חשיבה קבוצתית-(</a:t>
            </a:r>
            <a:r>
              <a:rPr lang="en-GB" sz="2400" dirty="0"/>
              <a:t>Groupthink</a:t>
            </a:r>
            <a:r>
              <a:rPr lang="he-IL" sz="2400" dirty="0"/>
              <a:t>): </a:t>
            </a:r>
            <a:r>
              <a:rPr lang="he-IL" dirty="0"/>
              <a:t>חשיבה קבוצתית היא אופן חשיבה של אנשים, המהווים חלק מקבוצה לכידה, אשר הלחץ המופעל על חבריה להגיע לאחדות דעים פוגע ביכולתם להעריך באופן רציונלי מהלכי פעולה חלופיים. </a:t>
            </a:r>
          </a:p>
          <a:p>
            <a:pPr marL="0" indent="0">
              <a:buNone/>
            </a:pPr>
            <a:endParaRPr lang="he-IL" dirty="0"/>
          </a:p>
          <a:p>
            <a:pPr marL="0" indent="0">
              <a:buNone/>
            </a:pPr>
            <a:r>
              <a:rPr lang="he-IL" dirty="0"/>
              <a:t>ישנם שלושה גורמים לחשיבה קבוצתית:</a:t>
            </a:r>
          </a:p>
          <a:p>
            <a:pPr>
              <a:buAutoNum type="arabicParenBoth"/>
            </a:pPr>
            <a:r>
              <a:rPr lang="he-IL" u="sng" dirty="0"/>
              <a:t>לכידות קבוצתית-</a:t>
            </a:r>
            <a:r>
              <a:rPr lang="he-IL" dirty="0"/>
              <a:t>קבוצות לכידות מאוד יטו יותר לדחות חברים בעלי דיעות שונות.</a:t>
            </a:r>
          </a:p>
          <a:p>
            <a:pPr>
              <a:buAutoNum type="arabicParenBoth"/>
            </a:pPr>
            <a:r>
              <a:rPr lang="he-IL" u="sng" dirty="0"/>
              <a:t>מבנה קבוצתי-</a:t>
            </a:r>
            <a:r>
              <a:rPr lang="he-IL" dirty="0"/>
              <a:t> קבוצות המורכבות מאנשים בעלי רקע זהה, המצויות בבידוד מאנשים אחרים, המכוונות ע"י מנהיג חזק, ואין בהן תהליכים לבדיקת החלטות. </a:t>
            </a:r>
          </a:p>
          <a:p>
            <a:pPr>
              <a:buAutoNum type="arabicParenBoth"/>
            </a:pPr>
            <a:r>
              <a:rPr lang="he-IL" u="sng" dirty="0"/>
              <a:t>הקשר מצבי-</a:t>
            </a:r>
            <a:r>
              <a:rPr lang="he-IL" dirty="0"/>
              <a:t>סיטואציות מלחיצות יכולות לעורר חשיבה קבוצתית. </a:t>
            </a:r>
          </a:p>
          <a:p>
            <a:pPr marL="0" indent="0">
              <a:buNone/>
            </a:pPr>
            <a:endParaRPr lang="he-IL" dirty="0"/>
          </a:p>
          <a:p>
            <a:pPr marL="0" indent="0">
              <a:buNone/>
            </a:pPr>
            <a:r>
              <a:rPr lang="he-IL" dirty="0"/>
              <a:t>סימפטומים לקבוצה בעלת </a:t>
            </a:r>
            <a:r>
              <a:rPr lang="en-US" dirty="0"/>
              <a:t>'</a:t>
            </a:r>
            <a:r>
              <a:rPr lang="he-IL" dirty="0"/>
              <a:t>חשיבה קבוצתית</a:t>
            </a:r>
            <a:r>
              <a:rPr lang="en-US" dirty="0"/>
              <a:t>'</a:t>
            </a:r>
            <a:r>
              <a:rPr lang="he-IL" dirty="0"/>
              <a:t> ניתן לסווג אותם לשלוש קטגוריות עיקריות: </a:t>
            </a:r>
          </a:p>
          <a:p>
            <a:pPr>
              <a:buAutoNum type="arabicParenBoth"/>
            </a:pPr>
            <a:r>
              <a:rPr lang="he-IL" u="sng" dirty="0"/>
              <a:t>הערכת יתר של הקבוצה-</a:t>
            </a:r>
            <a:r>
              <a:rPr lang="he-IL" dirty="0"/>
              <a:t>לחברי הקבוצה יש אשליה של אי פגיעות ואמונה מוגזמת במוסריות הקבוצתית.</a:t>
            </a:r>
          </a:p>
          <a:p>
            <a:r>
              <a:rPr lang="he-IL" u="sng" dirty="0"/>
              <a:t>לחץ מוגבר לאחדות דעים-</a:t>
            </a:r>
            <a:r>
              <a:rPr lang="he-IL" dirty="0"/>
              <a:t> חברי הקבוצה פועלים כ</a:t>
            </a:r>
            <a:r>
              <a:rPr lang="en-US" dirty="0"/>
              <a:t>'</a:t>
            </a:r>
            <a:r>
              <a:rPr lang="he-IL" dirty="0"/>
              <a:t>שומרי מחשבות</a:t>
            </a:r>
            <a:r>
              <a:rPr lang="en-US" dirty="0"/>
              <a:t>'</a:t>
            </a:r>
            <a:r>
              <a:rPr lang="he-IL" dirty="0"/>
              <a:t>, לחצים לשמירת לכידות גבוהה. </a:t>
            </a:r>
            <a:endParaRPr lang="he-IL" u="sng" dirty="0"/>
          </a:p>
          <a:p>
            <a:pPr marL="0" indent="0">
              <a:buNone/>
            </a:pPr>
            <a:endParaRPr lang="en-US" dirty="0"/>
          </a:p>
        </p:txBody>
      </p:sp>
    </p:spTree>
    <p:extLst>
      <p:ext uri="{BB962C8B-B14F-4D97-AF65-F5344CB8AC3E}">
        <p14:creationId xmlns:p14="http://schemas.microsoft.com/office/powerpoint/2010/main" val="2199067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6255"/>
            <a:ext cx="8596668" cy="5875107"/>
          </a:xfrm>
        </p:spPr>
        <p:txBody>
          <a:bodyPr/>
          <a:lstStyle/>
          <a:p>
            <a:pPr marL="0" indent="0">
              <a:buNone/>
            </a:pPr>
            <a:endParaRPr lang="he-IL" dirty="0"/>
          </a:p>
          <a:p>
            <a:pPr marL="0" indent="0">
              <a:buNone/>
            </a:pPr>
            <a:endParaRPr lang="he-IL" dirty="0"/>
          </a:p>
          <a:p>
            <a:pPr marL="0" indent="0">
              <a:buNone/>
            </a:pPr>
            <a:r>
              <a:rPr lang="he-IL" dirty="0"/>
              <a:t>הדרכים להימנע מחשיבה קבוצתית:</a:t>
            </a:r>
          </a:p>
          <a:p>
            <a:r>
              <a:rPr lang="he-IL" u="sng" dirty="0"/>
              <a:t>הימנעות מבידוד-</a:t>
            </a:r>
            <a:r>
              <a:rPr lang="he-IL" dirty="0"/>
              <a:t>ע"י הבאת מומחים מבחוץ כדי לעבוד עם הקבוצה, וע"י מתן אפשרות לחברי הקבוצה לדון באלטרנטיבות עם אנשים שאינם חלק מהקבוצה. </a:t>
            </a:r>
          </a:p>
          <a:p>
            <a:r>
              <a:rPr lang="he-IL" u="sng" dirty="0"/>
              <a:t>הגדלת האובייקטיביות של המנהיג-</a:t>
            </a:r>
            <a:r>
              <a:rPr lang="he-IL" dirty="0"/>
              <a:t>ע"י כך שהמנהיג יימנע מנקיטת עמדה מוקדם בדיון ויעשה מאמץ אקטיבי לקבל ביקורת על שיפוטו ולעודדה. </a:t>
            </a:r>
          </a:p>
          <a:p>
            <a:r>
              <a:rPr lang="he-IL" u="sng" dirty="0"/>
              <a:t>יצירת נורמה של בחינה ביקורתית של כל האלטרנטיבות הקיימות-</a:t>
            </a:r>
            <a:r>
              <a:rPr lang="he-IL" dirty="0"/>
              <a:t>יצירת תתי-קבוצות בלתי תלויות, אשר תעבודנה על אותה סוגייה, קביעה של לפחות חבר אחד שימלא את התפקיד 'פרקליט השטן' ויטען כנגד ההעדפה הקבוצתית</a:t>
            </a:r>
            <a:endParaRPr lang="en-US" dirty="0"/>
          </a:p>
        </p:txBody>
      </p:sp>
    </p:spTree>
    <p:extLst>
      <p:ext uri="{BB962C8B-B14F-4D97-AF65-F5344CB8AC3E}">
        <p14:creationId xmlns:p14="http://schemas.microsoft.com/office/powerpoint/2010/main" val="84491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1C725F-4BA7-45BA-B37B-4D3E5A414492}"/>
              </a:ext>
            </a:extLst>
          </p:cNvPr>
          <p:cNvSpPr>
            <a:spLocks noGrp="1"/>
          </p:cNvSpPr>
          <p:nvPr>
            <p:ph type="title"/>
          </p:nvPr>
        </p:nvSpPr>
        <p:spPr/>
        <p:txBody>
          <a:bodyPr/>
          <a:lstStyle/>
          <a:p>
            <a:pPr algn="r"/>
            <a:r>
              <a:rPr lang="he-IL" dirty="0">
                <a:cs typeface="+mn-cs"/>
              </a:rPr>
              <a:t>בניית תרבות קבוצתית</a:t>
            </a:r>
          </a:p>
        </p:txBody>
      </p:sp>
      <p:sp>
        <p:nvSpPr>
          <p:cNvPr id="3" name="מציין מיקום תוכן 2">
            <a:extLst>
              <a:ext uri="{FF2B5EF4-FFF2-40B4-BE49-F238E27FC236}">
                <a16:creationId xmlns:a16="http://schemas.microsoft.com/office/drawing/2014/main" id="{100A0E65-4116-469D-97D4-D3793A4C1175}"/>
              </a:ext>
            </a:extLst>
          </p:cNvPr>
          <p:cNvSpPr>
            <a:spLocks noGrp="1"/>
          </p:cNvSpPr>
          <p:nvPr>
            <p:ph idx="1"/>
          </p:nvPr>
        </p:nvSpPr>
        <p:spPr/>
        <p:txBody>
          <a:bodyPr>
            <a:normAutofit/>
          </a:bodyPr>
          <a:lstStyle/>
          <a:p>
            <a:r>
              <a:rPr lang="he-IL" sz="2800" dirty="0"/>
              <a:t>במתכונת פרטנית, המטפל הוא </a:t>
            </a:r>
            <a:r>
              <a:rPr lang="he-IL" sz="2800" b="1" dirty="0"/>
              <a:t>גורם השינוי הישיר היחיד.</a:t>
            </a:r>
            <a:endParaRPr lang="he-IL" sz="2800" dirty="0"/>
          </a:p>
          <a:p>
            <a:r>
              <a:rPr lang="he-IL" sz="2800" dirty="0"/>
              <a:t>במתכונת קבוצתית, הקבוצה היא </a:t>
            </a:r>
            <a:r>
              <a:rPr lang="he-IL" sz="2800" b="1" dirty="0"/>
              <a:t>מחולל השינוי, והמטפל גורם שינוי עקיף.</a:t>
            </a:r>
            <a:endParaRPr lang="he-IL" sz="2800" dirty="0"/>
          </a:p>
          <a:p>
            <a:r>
              <a:rPr lang="he-IL" sz="2800" b="1" u="sng" dirty="0"/>
              <a:t>תפקיד המטפל הקבוצתי,</a:t>
            </a:r>
            <a:r>
              <a:rPr lang="he-IL" sz="2800" dirty="0"/>
              <a:t> ליצור תרבות קבוצתית, על מנת לאפשר לקבוצה בצורה מיטבית לחולל שינוי. </a:t>
            </a:r>
            <a:endParaRPr lang="he-IL" sz="2800" b="1" u="sng" dirty="0"/>
          </a:p>
        </p:txBody>
      </p:sp>
    </p:spTree>
    <p:extLst>
      <p:ext uri="{BB962C8B-B14F-4D97-AF65-F5344CB8AC3E}">
        <p14:creationId xmlns:p14="http://schemas.microsoft.com/office/powerpoint/2010/main" val="334852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4AD1A7-A4DC-4158-B77F-78041917F227}"/>
              </a:ext>
            </a:extLst>
          </p:cNvPr>
          <p:cNvSpPr>
            <a:spLocks noGrp="1"/>
          </p:cNvSpPr>
          <p:nvPr>
            <p:ph type="title"/>
          </p:nvPr>
        </p:nvSpPr>
        <p:spPr/>
        <p:txBody>
          <a:bodyPr/>
          <a:lstStyle/>
          <a:p>
            <a:pPr algn="r"/>
            <a:r>
              <a:rPr lang="he-IL" dirty="0">
                <a:cs typeface="+mn-cs"/>
              </a:rPr>
              <a:t>סוגי נורמות</a:t>
            </a:r>
          </a:p>
        </p:txBody>
      </p:sp>
      <p:sp>
        <p:nvSpPr>
          <p:cNvPr id="3" name="מציין מיקום תוכן 2">
            <a:extLst>
              <a:ext uri="{FF2B5EF4-FFF2-40B4-BE49-F238E27FC236}">
                <a16:creationId xmlns:a16="http://schemas.microsoft.com/office/drawing/2014/main" id="{A4C11A8C-F304-4438-A3B1-63C69A7CC0D2}"/>
              </a:ext>
            </a:extLst>
          </p:cNvPr>
          <p:cNvSpPr>
            <a:spLocks noGrp="1"/>
          </p:cNvSpPr>
          <p:nvPr>
            <p:ph idx="1"/>
          </p:nvPr>
        </p:nvSpPr>
        <p:spPr/>
        <p:txBody>
          <a:bodyPr>
            <a:normAutofit/>
          </a:bodyPr>
          <a:lstStyle/>
          <a:p>
            <a:r>
              <a:rPr lang="he-IL" sz="3600" dirty="0"/>
              <a:t>הכוונה בעד/נגד סוגי התנהגות מסוימים</a:t>
            </a:r>
          </a:p>
          <a:p>
            <a:r>
              <a:rPr lang="he-IL" sz="3600" dirty="0"/>
              <a:t>נורמות גלויות/סמויות</a:t>
            </a:r>
          </a:p>
          <a:p>
            <a:r>
              <a:rPr lang="he-IL" sz="3600" dirty="0"/>
              <a:t>נורמות מפורשות/מובלעות</a:t>
            </a:r>
          </a:p>
        </p:txBody>
      </p:sp>
    </p:spTree>
    <p:extLst>
      <p:ext uri="{BB962C8B-B14F-4D97-AF65-F5344CB8AC3E}">
        <p14:creationId xmlns:p14="http://schemas.microsoft.com/office/powerpoint/2010/main" val="38422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3FA9B59-3B59-49F8-B9BD-653F7F7C05C6}"/>
              </a:ext>
            </a:extLst>
          </p:cNvPr>
          <p:cNvSpPr>
            <a:spLocks noGrp="1"/>
          </p:cNvSpPr>
          <p:nvPr>
            <p:ph type="title"/>
          </p:nvPr>
        </p:nvSpPr>
        <p:spPr/>
        <p:txBody>
          <a:bodyPr/>
          <a:lstStyle/>
          <a:p>
            <a:pPr algn="r"/>
            <a:r>
              <a:rPr lang="he-IL" dirty="0">
                <a:cs typeface="+mn-cs"/>
              </a:rPr>
              <a:t>נורמות רצויות בקבוצה טיפולית</a:t>
            </a:r>
          </a:p>
        </p:txBody>
      </p:sp>
      <p:sp>
        <p:nvSpPr>
          <p:cNvPr id="3" name="מציין מיקום תוכן 2">
            <a:extLst>
              <a:ext uri="{FF2B5EF4-FFF2-40B4-BE49-F238E27FC236}">
                <a16:creationId xmlns:a16="http://schemas.microsoft.com/office/drawing/2014/main" id="{5E169CE6-633F-4239-9BF8-59C85A202A10}"/>
              </a:ext>
            </a:extLst>
          </p:cNvPr>
          <p:cNvSpPr>
            <a:spLocks noGrp="1"/>
          </p:cNvSpPr>
          <p:nvPr>
            <p:ph idx="1"/>
          </p:nvPr>
        </p:nvSpPr>
        <p:spPr/>
        <p:txBody>
          <a:bodyPr>
            <a:normAutofit/>
          </a:bodyPr>
          <a:lstStyle/>
          <a:p>
            <a:r>
              <a:rPr lang="he-IL" sz="2400" dirty="0"/>
              <a:t>יושר וספונטניות של ביטוי</a:t>
            </a:r>
          </a:p>
          <a:p>
            <a:r>
              <a:rPr lang="he-IL" sz="2400" dirty="0"/>
              <a:t>הערות מיידיות על רגשות שחווים ביחס לקבוצה, לחברים ולמטפל</a:t>
            </a:r>
          </a:p>
          <a:p>
            <a:r>
              <a:rPr lang="he-IL" sz="2400" dirty="0"/>
              <a:t>מעורבות פעילה בקבוצה</a:t>
            </a:r>
          </a:p>
          <a:p>
            <a:r>
              <a:rPr lang="he-IL" sz="2400" dirty="0"/>
              <a:t>קבלה לא שיפוטית של אחרים</a:t>
            </a:r>
          </a:p>
          <a:p>
            <a:r>
              <a:rPr lang="he-IL" sz="2400" dirty="0"/>
              <a:t>חשיפה עצמית נרחבת</a:t>
            </a:r>
          </a:p>
          <a:p>
            <a:r>
              <a:rPr lang="he-IL" sz="2400" dirty="0"/>
              <a:t>חתירה להבנה עצמית</a:t>
            </a:r>
          </a:p>
          <a:p>
            <a:r>
              <a:rPr lang="he-IL" sz="2400" dirty="0"/>
              <a:t>להיטות לשנות דרכי התנהגות קיימות.</a:t>
            </a:r>
          </a:p>
        </p:txBody>
      </p:sp>
    </p:spTree>
    <p:extLst>
      <p:ext uri="{BB962C8B-B14F-4D97-AF65-F5344CB8AC3E}">
        <p14:creationId xmlns:p14="http://schemas.microsoft.com/office/powerpoint/2010/main" val="140826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5EA2805-7902-4BE4-8196-6515B98CEBB4}"/>
              </a:ext>
            </a:extLst>
          </p:cNvPr>
          <p:cNvSpPr>
            <a:spLocks noGrp="1"/>
          </p:cNvSpPr>
          <p:nvPr>
            <p:ph type="title"/>
          </p:nvPr>
        </p:nvSpPr>
        <p:spPr>
          <a:xfrm>
            <a:off x="677334" y="609599"/>
            <a:ext cx="8596668" cy="5309507"/>
          </a:xfrm>
        </p:spPr>
        <p:txBody>
          <a:bodyPr>
            <a:noAutofit/>
          </a:bodyPr>
          <a:lstStyle/>
          <a:p>
            <a:pPr algn="ctr"/>
            <a:r>
              <a:rPr lang="he-IL" sz="4000" dirty="0">
                <a:cs typeface="+mn-cs"/>
              </a:rPr>
              <a:t>כיצד נלמד על נורמות קיימות בקבוצה?</a:t>
            </a:r>
            <a:br>
              <a:rPr lang="he-IL" sz="4000" dirty="0">
                <a:cs typeface="+mn-cs"/>
              </a:rPr>
            </a:br>
            <a:r>
              <a:rPr lang="he-IL" sz="4000" dirty="0">
                <a:cs typeface="+mn-cs"/>
              </a:rPr>
              <a:t>גישה מוצעת במאמר, היא להציג לחברי הקבוצה רשימת התנהגויות, ולבקש מהם לציין אילו מהן מתאימות או רצויות בקבוצה, ואילו לא.</a:t>
            </a:r>
            <a:br>
              <a:rPr lang="he-IL" sz="4000" dirty="0">
                <a:cs typeface="+mn-cs"/>
              </a:rPr>
            </a:br>
            <a:r>
              <a:rPr lang="he-IL" sz="4000" dirty="0">
                <a:cs typeface="+mn-cs"/>
              </a:rPr>
              <a:t>שיטה יעילה נוספת, היא לערוך תצפית שיטתית בקבוצות טיפוליות.</a:t>
            </a:r>
          </a:p>
        </p:txBody>
      </p:sp>
    </p:spTree>
    <p:extLst>
      <p:ext uri="{BB962C8B-B14F-4D97-AF65-F5344CB8AC3E}">
        <p14:creationId xmlns:p14="http://schemas.microsoft.com/office/powerpoint/2010/main" val="217237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757ED6A-4D4F-4FE5-AB54-7ADC81026FA9}"/>
              </a:ext>
            </a:extLst>
          </p:cNvPr>
          <p:cNvSpPr>
            <a:spLocks noGrp="1"/>
          </p:cNvSpPr>
          <p:nvPr>
            <p:ph type="title"/>
          </p:nvPr>
        </p:nvSpPr>
        <p:spPr/>
        <p:txBody>
          <a:bodyPr/>
          <a:lstStyle/>
          <a:p>
            <a:pPr algn="r"/>
            <a:r>
              <a:rPr lang="he-IL" dirty="0">
                <a:cs typeface="+mn-cs"/>
              </a:rPr>
              <a:t>כיצד נורמות נוצרות?</a:t>
            </a:r>
          </a:p>
        </p:txBody>
      </p:sp>
      <p:sp>
        <p:nvSpPr>
          <p:cNvPr id="3" name="מציין מיקום תוכן 2">
            <a:extLst>
              <a:ext uri="{FF2B5EF4-FFF2-40B4-BE49-F238E27FC236}">
                <a16:creationId xmlns:a16="http://schemas.microsoft.com/office/drawing/2014/main" id="{E437C068-2C30-4DD3-A6E2-6114DD9ABC37}"/>
              </a:ext>
            </a:extLst>
          </p:cNvPr>
          <p:cNvSpPr>
            <a:spLocks noGrp="1"/>
          </p:cNvSpPr>
          <p:nvPr>
            <p:ph idx="1"/>
          </p:nvPr>
        </p:nvSpPr>
        <p:spPr/>
        <p:txBody>
          <a:bodyPr>
            <a:normAutofit lnSpcReduction="10000"/>
          </a:bodyPr>
          <a:lstStyle/>
          <a:p>
            <a:r>
              <a:rPr lang="he-IL" sz="2400" dirty="0"/>
              <a:t>ציפיות החברים ביחס לקבוצה</a:t>
            </a:r>
          </a:p>
          <a:p>
            <a:r>
              <a:rPr lang="he-IL" sz="2400" dirty="0"/>
              <a:t>הנחיות מפורשות/סמויות של המנחה וחברים בעלי השפעה</a:t>
            </a:r>
          </a:p>
          <a:p>
            <a:r>
              <a:rPr lang="he-IL" sz="2400" dirty="0"/>
              <a:t>תגובות המנחה לאחד מחברי הקבוצה</a:t>
            </a:r>
          </a:p>
          <a:p>
            <a:r>
              <a:rPr lang="he-IL" sz="2400" dirty="0"/>
              <a:t>תכיפות הערות המנחה, בתדירות גבוהה או נמוכה, ישפיעו על תפיסת החברים את המנחה, ואת חברי הקבוצה עצמם.</a:t>
            </a:r>
          </a:p>
          <a:p>
            <a:r>
              <a:rPr lang="he-IL" sz="2400" b="1" dirty="0"/>
              <a:t>על המטפל מנחה הקבוצה, להיות מודע להשפעתו הרבה על עיצוב נורמות הקבוצה.</a:t>
            </a:r>
          </a:p>
          <a:p>
            <a:r>
              <a:rPr lang="he-IL" sz="2400" b="1" dirty="0"/>
              <a:t>נורמות שמתגבשות בשלב מוקדם של הקבוצה, יהיו בעלות כוח ויתמידו לאורך זמן.</a:t>
            </a:r>
          </a:p>
        </p:txBody>
      </p:sp>
    </p:spTree>
    <p:extLst>
      <p:ext uri="{BB962C8B-B14F-4D97-AF65-F5344CB8AC3E}">
        <p14:creationId xmlns:p14="http://schemas.microsoft.com/office/powerpoint/2010/main" val="351613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936DDD-C533-4982-A11B-64DCB36461F7}"/>
              </a:ext>
            </a:extLst>
          </p:cNvPr>
          <p:cNvSpPr>
            <a:spLocks noGrp="1"/>
          </p:cNvSpPr>
          <p:nvPr>
            <p:ph type="title"/>
          </p:nvPr>
        </p:nvSpPr>
        <p:spPr/>
        <p:txBody>
          <a:bodyPr/>
          <a:lstStyle/>
          <a:p>
            <a:pPr algn="r"/>
            <a:r>
              <a:rPr lang="he-IL" dirty="0">
                <a:cs typeface="+mn-cs"/>
              </a:rPr>
              <a:t>המטפל כמעצב נורמות: מומחה טכני</a:t>
            </a:r>
          </a:p>
        </p:txBody>
      </p:sp>
      <p:sp>
        <p:nvSpPr>
          <p:cNvPr id="3" name="מציין מיקום תוכן 2">
            <a:extLst>
              <a:ext uri="{FF2B5EF4-FFF2-40B4-BE49-F238E27FC236}">
                <a16:creationId xmlns:a16="http://schemas.microsoft.com/office/drawing/2014/main" id="{884DB396-5ACB-4ED3-9F02-16DBDACF1C84}"/>
              </a:ext>
            </a:extLst>
          </p:cNvPr>
          <p:cNvSpPr>
            <a:spLocks noGrp="1"/>
          </p:cNvSpPr>
          <p:nvPr>
            <p:ph idx="1"/>
          </p:nvPr>
        </p:nvSpPr>
        <p:spPr/>
        <p:txBody>
          <a:bodyPr>
            <a:normAutofit/>
          </a:bodyPr>
          <a:lstStyle/>
          <a:p>
            <a:r>
              <a:rPr lang="he-IL" sz="2000" dirty="0"/>
              <a:t>בשלב הכנה מקדים של המטופלים, המנחה יצהיר בזהירות על כללי הקבוצה.</a:t>
            </a:r>
          </a:p>
          <a:p>
            <a:r>
              <a:rPr lang="he-IL" sz="2000" dirty="0"/>
              <a:t>המנחה ינסה ליצור יחסי גומלין בין חברי הקבוצה, על מנת שירגישו חופשיים אחד עם השני, ולא יפנו הערותיהם רק למטפל או דרכו.</a:t>
            </a:r>
          </a:p>
          <a:p>
            <a:r>
              <a:rPr lang="he-IL" sz="2000" b="1" u="sng" dirty="0"/>
              <a:t>טכניקה של הנחיה סמויה בראיון טרום קבוצתי/פגישות ראשוניות:</a:t>
            </a:r>
            <a:endParaRPr lang="he-IL" sz="2000" dirty="0"/>
          </a:p>
          <a:p>
            <a:pPr lvl="1"/>
            <a:r>
              <a:rPr lang="he-IL" sz="1800" dirty="0"/>
              <a:t>המנחה יכול לבקש שוב ושוב מחברים להגיב לחבר אחר, או לסוגיה קבוצתית.</a:t>
            </a:r>
          </a:p>
          <a:p>
            <a:pPr lvl="1"/>
            <a:r>
              <a:rPr lang="he-IL" sz="1800" dirty="0"/>
              <a:t>המנחה יכול לשאול מדוע השיחה מופנית רק אליו.</a:t>
            </a:r>
          </a:p>
          <a:p>
            <a:pPr lvl="1"/>
            <a:r>
              <a:rPr lang="he-IL" sz="1800" dirty="0"/>
              <a:t>המנחה יכול לסרב להשיב לשאלות שמופנות אליו.</a:t>
            </a:r>
          </a:p>
          <a:p>
            <a:pPr lvl="1"/>
            <a:r>
              <a:rPr lang="he-IL" sz="1800" dirty="0"/>
              <a:t>המנחה יכול לבקש מהקבוצה לקחת חלק בתרגילים שמלמדים לקיים יחסים בין החברים, למשל לתאר התרשמויות ולתת משובים אחד לשני.</a:t>
            </a:r>
          </a:p>
          <a:p>
            <a:pPr lvl="1"/>
            <a:r>
              <a:rPr lang="he-IL" sz="1800" dirty="0"/>
              <a:t>המנחה יכול לעצב התנהגות באמצעות תגמול חברים הפונים אחד לשני.</a:t>
            </a:r>
          </a:p>
        </p:txBody>
      </p:sp>
    </p:spTree>
    <p:extLst>
      <p:ext uri="{BB962C8B-B14F-4D97-AF65-F5344CB8AC3E}">
        <p14:creationId xmlns:p14="http://schemas.microsoft.com/office/powerpoint/2010/main" val="28050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CA208D9-1B47-4F12-8387-85B7C78FA3CA}"/>
              </a:ext>
            </a:extLst>
          </p:cNvPr>
          <p:cNvSpPr>
            <a:spLocks noGrp="1"/>
          </p:cNvSpPr>
          <p:nvPr>
            <p:ph type="title"/>
          </p:nvPr>
        </p:nvSpPr>
        <p:spPr/>
        <p:txBody>
          <a:bodyPr/>
          <a:lstStyle/>
          <a:p>
            <a:pPr algn="r"/>
            <a:r>
              <a:rPr lang="he-IL" dirty="0">
                <a:cs typeface="+mn-cs"/>
              </a:rPr>
              <a:t>המטפל כמעצב נורמות: מטפל כמשתתף המעמיד מודל</a:t>
            </a:r>
          </a:p>
        </p:txBody>
      </p:sp>
      <p:sp>
        <p:nvSpPr>
          <p:cNvPr id="3" name="מציין מיקום תוכן 2">
            <a:extLst>
              <a:ext uri="{FF2B5EF4-FFF2-40B4-BE49-F238E27FC236}">
                <a16:creationId xmlns:a16="http://schemas.microsoft.com/office/drawing/2014/main" id="{ACE65C27-FA77-4C50-A18D-27B94C8ABF0C}"/>
              </a:ext>
            </a:extLst>
          </p:cNvPr>
          <p:cNvSpPr>
            <a:spLocks noGrp="1"/>
          </p:cNvSpPr>
          <p:nvPr>
            <p:ph idx="1"/>
          </p:nvPr>
        </p:nvSpPr>
        <p:spPr/>
        <p:txBody>
          <a:bodyPr>
            <a:normAutofit/>
          </a:bodyPr>
          <a:lstStyle/>
          <a:p>
            <a:r>
              <a:rPr lang="he-IL" sz="1600" dirty="0"/>
              <a:t>באמצעות "</a:t>
            </a:r>
            <a:r>
              <a:rPr lang="he-IL" sz="1600" dirty="0" err="1"/>
              <a:t>מודלינג</a:t>
            </a:r>
            <a:r>
              <a:rPr lang="he-IL" sz="1600" dirty="0"/>
              <a:t>", המטפל מציג בעצם התנהגותו כמשתתף בקבוצה.</a:t>
            </a:r>
          </a:p>
          <a:p>
            <a:r>
              <a:rPr lang="he-IL" sz="1600" dirty="0"/>
              <a:t>בקבוצה טיפולית, המטופלים נדרשים לחרוג מנורמות חברתיות מוכרות, ולנסות לסגל התנהגות חדשה ולקיחת סיכונים. המנחה יכול להמחיש לקבוצה שלהתנהגות החדשה לא יהיו תוצאות שליליות:</a:t>
            </a:r>
          </a:p>
          <a:p>
            <a:pPr lvl="1"/>
            <a:r>
              <a:rPr lang="he-IL" b="1" dirty="0"/>
              <a:t>הצגת המודל</a:t>
            </a:r>
            <a:r>
              <a:rPr lang="he-IL" dirty="0"/>
              <a:t> – המטפל מתנהג באופן הרצוי, ללא תוצאות שליליות.</a:t>
            </a:r>
          </a:p>
          <a:p>
            <a:pPr lvl="1"/>
            <a:r>
              <a:rPr lang="he-IL" b="1" dirty="0"/>
              <a:t>מודל של גילוי והערכה לחוזקות וקבלה לא שיפוטית לחולשות –</a:t>
            </a:r>
          </a:p>
          <a:p>
            <a:pPr lvl="1"/>
            <a:r>
              <a:rPr lang="he-IL" b="1" dirty="0"/>
              <a:t>מודל של כנות בין אישית וספונטנית </a:t>
            </a:r>
            <a:r>
              <a:rPr lang="he-IL" dirty="0"/>
              <a:t>– תשומת לב ערה לצרכים עכשוויים של החברים. כמו כן, יש לשים לב שהסרת עכבות מלאה, לא תועיל בקבוצה טיפולית, ועלולה להוביל ליחסים הרסניים.</a:t>
            </a:r>
          </a:p>
          <a:p>
            <a:pPr lvl="1"/>
            <a:r>
              <a:rPr lang="he-IL" b="1" dirty="0"/>
              <a:t>מודל של אחריות ואיפוק הולם, לצד יושר וכנות</a:t>
            </a:r>
          </a:p>
          <a:p>
            <a:pPr lvl="1"/>
            <a:r>
              <a:rPr lang="he-IL" b="1" dirty="0"/>
              <a:t>על המטפל לערב את המטופלים ולאפשר לעצמו להיות מושפע מהקבוצה</a:t>
            </a:r>
          </a:p>
          <a:p>
            <a:pPr lvl="1"/>
            <a:r>
              <a:rPr lang="he-IL" b="1" dirty="0"/>
              <a:t>התערבות והתנהלות המטפל כחבר בקבוצה, מחייבת אותו לקבל את היכולת לטעות.</a:t>
            </a:r>
          </a:p>
          <a:p>
            <a:pPr lvl="1"/>
            <a:r>
              <a:rPr lang="he-IL" b="1" dirty="0"/>
              <a:t>האם יש חשיבות לכך שלמטפל יהיה ביטחון עצמי?</a:t>
            </a:r>
          </a:p>
          <a:p>
            <a:pPr lvl="1"/>
            <a:endParaRPr lang="he-IL" b="1" dirty="0"/>
          </a:p>
        </p:txBody>
      </p:sp>
    </p:spTree>
    <p:extLst>
      <p:ext uri="{BB962C8B-B14F-4D97-AF65-F5344CB8AC3E}">
        <p14:creationId xmlns:p14="http://schemas.microsoft.com/office/powerpoint/2010/main" val="2630265197"/>
      </p:ext>
    </p:extLst>
  </p:cSld>
  <p:clrMapOvr>
    <a:masterClrMapping/>
  </p:clrMapOvr>
</p:sld>
</file>

<file path=ppt/theme/theme1.xml><?xml version="1.0" encoding="utf-8"?>
<a:theme xmlns:a="http://schemas.openxmlformats.org/drawingml/2006/main" name="פיאה">
  <a:themeElements>
    <a:clrScheme name="אדום כתום">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863</TotalTime>
  <Words>1824</Words>
  <Application>Microsoft Office PowerPoint</Application>
  <PresentationFormat>מסך רחב</PresentationFormat>
  <Paragraphs>140</Paragraphs>
  <Slides>21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21</vt:i4>
      </vt:variant>
    </vt:vector>
  </HeadingPairs>
  <TitlesOfParts>
    <vt:vector size="26" baseType="lpstr">
      <vt:lpstr>Arial</vt:lpstr>
      <vt:lpstr>Trebuchet MS</vt:lpstr>
      <vt:lpstr>Wingdings</vt:lpstr>
      <vt:lpstr>Wingdings 3</vt:lpstr>
      <vt:lpstr>פיאה</vt:lpstr>
      <vt:lpstr>תהליכים בקבוצה: נורמות </vt:lpstr>
      <vt:lpstr>משימות יסוד של המטפל</vt:lpstr>
      <vt:lpstr>בניית תרבות קבוצתית</vt:lpstr>
      <vt:lpstr>סוגי נורמות</vt:lpstr>
      <vt:lpstr>נורמות רצויות בקבוצה טיפולית</vt:lpstr>
      <vt:lpstr>כיצד נלמד על נורמות קיימות בקבוצה? גישה מוצעת במאמר, היא להציג לחברי הקבוצה רשימת התנהגויות, ולבקש מהם לציין אילו מהן מתאימות או רצויות בקבוצה, ואילו לא. שיטה יעילה נוספת, היא לערוך תצפית שיטתית בקבוצות טיפוליות.</vt:lpstr>
      <vt:lpstr>כיצד נורמות נוצרות?</vt:lpstr>
      <vt:lpstr>המטפל כמעצב נורמות: מומחה טכני</vt:lpstr>
      <vt:lpstr>המטפל כמעצב נורמות: מטפל כמשתתף המעמיד מודל</vt:lpstr>
      <vt:lpstr>נורמות שמגבירות כוחה של קבוצה טיפולית</vt:lpstr>
      <vt:lpstr>נורמות שמגבירות כוחה של קבוצה טיפולית: הקבוצה בעלת הפיקוח העצמי</vt:lpstr>
      <vt:lpstr>נורמות שמגבירות כוחה של קבוצה טיפולית: נורמות נוהליות – נורמות שעלולות לעכב תהליך</vt:lpstr>
      <vt:lpstr>נורמות שמגבירות כוחה של קבוצה טיפולית: חשיבות הקבוצה וחבריה</vt:lpstr>
      <vt:lpstr>נורמות שמגבירות כוחה של קבוצה טיפולית: החברים כגורמי סיוע</vt:lpstr>
      <vt:lpstr>נורמות שמגבירות כוחה של קבוצה טיפולית: תמיכה ועימות</vt:lpstr>
      <vt:lpstr>מצבים ותופעות ממוקדים בקבוצה</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משימות יסוד של המטפל</dc:title>
  <dc:creator>שירה דרומי</dc:creator>
  <cp:lastModifiedBy>צביקה יעקבי</cp:lastModifiedBy>
  <cp:revision>43</cp:revision>
  <dcterms:created xsi:type="dcterms:W3CDTF">2019-11-27T19:14:59Z</dcterms:created>
  <dcterms:modified xsi:type="dcterms:W3CDTF">2021-11-17T11:55:08Z</dcterms:modified>
</cp:coreProperties>
</file>