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embeddedFontLst>
    <p:embeddedFont>
      <p:font typeface="Gill Sans" panose="020B0604020202020204" charset="0"/>
      <p:regular r:id="rId13"/>
      <p:bold r:id="rId14"/>
    </p:embeddedFont>
    <p:embeddedFont>
      <p:font typeface="David" panose="020E0502060401010101" pitchFamily="34" charset="-79"/>
      <p:regular r:id="rId15"/>
      <p:bold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7" roundtripDataSignature="AMtx7mg+Qtdg8J+HmhTwaWLyIwJSsonHL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5132776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923770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01272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755ffff259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g755ffff259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13246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914400" lvl="0" indent="-2286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x-none">
                <a:solidFill>
                  <a:schemeClr val="dk1"/>
                </a:solidFill>
                <a:latin typeface="David"/>
                <a:ea typeface="David"/>
                <a:cs typeface="David"/>
                <a:sym typeface="David"/>
              </a:rPr>
              <a:t>אנחנו יוצאים מנק' הנחה שהמשתתפים יבחרו לקבוצה משתתפים שדומים להם במקום ובזמן שנוח להם.</a:t>
            </a:r>
            <a:endParaRPr>
              <a:solidFill>
                <a:schemeClr val="dk1"/>
              </a:solidFill>
              <a:latin typeface="David"/>
              <a:ea typeface="David"/>
              <a:cs typeface="David"/>
              <a:sym typeface="David"/>
            </a:endParaRPr>
          </a:p>
          <a:p>
            <a:pPr marL="0" marR="914400" lvl="0" indent="-228600" algn="r" rtl="1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x-none">
                <a:solidFill>
                  <a:schemeClr val="dk1"/>
                </a:solidFill>
                <a:latin typeface="David"/>
                <a:ea typeface="David"/>
                <a:cs typeface="David"/>
                <a:sym typeface="David"/>
              </a:rPr>
              <a:t>אבל, כעובדים מקצועיים יש להתחשב בקריטריונים מקצועיים, ואז נציג את הקריטריונים.</a:t>
            </a:r>
            <a:endParaRPr>
              <a:solidFill>
                <a:schemeClr val="dk1"/>
              </a:solidFill>
              <a:latin typeface="David"/>
              <a:ea typeface="David"/>
              <a:cs typeface="David"/>
              <a:sym typeface="David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15814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755ffff25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-151130" algn="r" rtl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500"/>
              <a:buChar char="•"/>
            </a:pPr>
            <a:r>
              <a:rPr lang="x-none" sz="1500">
                <a:solidFill>
                  <a:schemeClr val="dk1"/>
                </a:solidFill>
                <a:latin typeface="David"/>
                <a:ea typeface="David"/>
                <a:cs typeface="David"/>
                <a:sym typeface="David"/>
              </a:rPr>
              <a:t>מדוע הרכבתם את הקבוצה הזו? </a:t>
            </a:r>
            <a:endParaRPr sz="1500">
              <a:solidFill>
                <a:schemeClr val="dk1"/>
              </a:solidFill>
              <a:latin typeface="David"/>
              <a:ea typeface="David"/>
              <a:cs typeface="David"/>
              <a:sym typeface="David"/>
            </a:endParaRPr>
          </a:p>
          <a:p>
            <a:pPr marL="228600" lvl="0" indent="-151130" algn="r" rtl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500"/>
              <a:buChar char="•"/>
            </a:pPr>
            <a:r>
              <a:rPr lang="x-none" sz="1500">
                <a:solidFill>
                  <a:schemeClr val="dk1"/>
                </a:solidFill>
                <a:latin typeface="David"/>
                <a:ea typeface="David"/>
                <a:cs typeface="David"/>
                <a:sym typeface="David"/>
              </a:rPr>
              <a:t>מה ההנחות שעמדו מאחורי ההחלטה?</a:t>
            </a:r>
            <a:endParaRPr sz="1500">
              <a:solidFill>
                <a:schemeClr val="dk1"/>
              </a:solidFill>
              <a:latin typeface="David"/>
              <a:ea typeface="David"/>
              <a:cs typeface="David"/>
              <a:sym typeface="David"/>
            </a:endParaRPr>
          </a:p>
          <a:p>
            <a:pPr marL="228600" lvl="0" indent="-151130" algn="r" rtl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500"/>
              <a:buChar char="•"/>
            </a:pPr>
            <a:r>
              <a:rPr lang="x-none" sz="1500">
                <a:solidFill>
                  <a:schemeClr val="dk1"/>
                </a:solidFill>
                <a:latin typeface="David"/>
                <a:ea typeface="David"/>
                <a:cs typeface="David"/>
                <a:sym typeface="David"/>
              </a:rPr>
              <a:t>ובאילו קריטריונים השתמשתם?</a:t>
            </a:r>
            <a:endParaRPr sz="1500">
              <a:solidFill>
                <a:schemeClr val="dk1"/>
              </a:solidFill>
              <a:latin typeface="David"/>
              <a:ea typeface="David"/>
              <a:cs typeface="David"/>
              <a:sym typeface="Davi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/>
          </a:p>
        </p:txBody>
      </p:sp>
      <p:sp>
        <p:nvSpPr>
          <p:cNvPr id="140" name="Google Shape;140;g755ffff25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40038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6b5d4838e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6b5d4838e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-190500" algn="r" rtl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200"/>
              <a:buChar char="•"/>
            </a:pPr>
            <a:r>
              <a:rPr lang="x-none" sz="2200">
                <a:solidFill>
                  <a:schemeClr val="dk1"/>
                </a:solidFill>
                <a:latin typeface="David"/>
                <a:ea typeface="David"/>
                <a:cs typeface="David"/>
                <a:sym typeface="David"/>
              </a:rPr>
              <a:t>מקשרים תוך כדי לקריטריונים סותרים מהשאלה הראשונה או לקריטריונים שהמשתתפים שיתפו מהשאלה השנייה.</a:t>
            </a:r>
            <a:endParaRPr sz="2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66332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075601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755ffff259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755ffff259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840049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500">
                <a:solidFill>
                  <a:schemeClr val="dk1"/>
                </a:solidFill>
                <a:latin typeface="David"/>
                <a:ea typeface="David"/>
                <a:cs typeface="David"/>
                <a:sym typeface="David"/>
              </a:rPr>
              <a:t>אנחנו מתמודדים עם חרדה חברתית ומגיעים ליום הראשון באוניברסיטה לקבוצה שמטרתה לסייע לנו להתמודד עם החרדה.(הנחייה קצרה לאיך זה מרגיש להיות שם כמשתתף)</a:t>
            </a:r>
            <a:endParaRPr sz="1500">
              <a:solidFill>
                <a:schemeClr val="dk1"/>
              </a:solidFill>
              <a:latin typeface="David"/>
              <a:ea typeface="David"/>
              <a:cs typeface="David"/>
              <a:sym typeface="David"/>
            </a:endParaRPr>
          </a:p>
          <a:p>
            <a:pPr marL="0" lvl="0" indent="0" algn="r" rt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500">
                <a:solidFill>
                  <a:schemeClr val="dk1"/>
                </a:solidFill>
                <a:latin typeface="David"/>
                <a:ea typeface="David"/>
                <a:cs typeface="David"/>
                <a:sym typeface="David"/>
              </a:rPr>
              <a:t>שאלות לסבב</a:t>
            </a:r>
            <a:endParaRPr sz="1500">
              <a:solidFill>
                <a:schemeClr val="dk1"/>
              </a:solidFill>
              <a:latin typeface="David"/>
              <a:ea typeface="David"/>
              <a:cs typeface="David"/>
              <a:sym typeface="David"/>
            </a:endParaRPr>
          </a:p>
          <a:p>
            <a:pPr marL="685800" lvl="1" indent="-146050" algn="r" rtl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500"/>
              <a:buChar char="•"/>
            </a:pPr>
            <a:r>
              <a:rPr lang="x-none" sz="1500">
                <a:solidFill>
                  <a:schemeClr val="dk1"/>
                </a:solidFill>
                <a:latin typeface="David"/>
                <a:ea typeface="David"/>
                <a:cs typeface="David"/>
                <a:sym typeface="David"/>
              </a:rPr>
              <a:t>שם</a:t>
            </a:r>
            <a:endParaRPr sz="1500">
              <a:solidFill>
                <a:schemeClr val="dk1"/>
              </a:solidFill>
              <a:latin typeface="David"/>
              <a:ea typeface="David"/>
              <a:cs typeface="David"/>
              <a:sym typeface="David"/>
            </a:endParaRPr>
          </a:p>
          <a:p>
            <a:pPr marL="685800" lvl="1" indent="-146050" algn="r" rtl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500"/>
              <a:buChar char="•"/>
            </a:pPr>
            <a:r>
              <a:rPr lang="x-none" sz="1500">
                <a:solidFill>
                  <a:schemeClr val="dk1"/>
                </a:solidFill>
                <a:latin typeface="David"/>
                <a:ea typeface="David"/>
                <a:cs typeface="David"/>
                <a:sym typeface="David"/>
              </a:rPr>
              <a:t>מה מביא אותך לפה היום?</a:t>
            </a:r>
            <a:endParaRPr sz="1500">
              <a:solidFill>
                <a:schemeClr val="dk1"/>
              </a:solidFill>
              <a:latin typeface="David"/>
              <a:ea typeface="David"/>
              <a:cs typeface="David"/>
              <a:sym typeface="David"/>
            </a:endParaRPr>
          </a:p>
          <a:p>
            <a:pPr marL="685800" lvl="1" indent="-146050" algn="r" rtl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500"/>
              <a:buChar char="•"/>
            </a:pPr>
            <a:r>
              <a:rPr lang="x-none" sz="1500">
                <a:solidFill>
                  <a:schemeClr val="dk1"/>
                </a:solidFill>
                <a:latin typeface="David"/>
                <a:ea typeface="David"/>
                <a:cs typeface="David"/>
                <a:sym typeface="David"/>
              </a:rPr>
              <a:t>בדרך לפה מה חשבת?</a:t>
            </a:r>
            <a:endParaRPr sz="1500">
              <a:solidFill>
                <a:schemeClr val="dk1"/>
              </a:solidFill>
              <a:latin typeface="David"/>
              <a:ea typeface="David"/>
              <a:cs typeface="David"/>
              <a:sym typeface="David"/>
            </a:endParaRPr>
          </a:p>
          <a:p>
            <a:pPr marL="685800" lvl="1" indent="-146050" algn="r" rtl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500"/>
              <a:buChar char="•"/>
            </a:pPr>
            <a:r>
              <a:rPr lang="x-none" sz="1500">
                <a:solidFill>
                  <a:schemeClr val="dk1"/>
                </a:solidFill>
                <a:latin typeface="David"/>
                <a:ea typeface="David"/>
                <a:cs typeface="David"/>
                <a:sym typeface="David"/>
              </a:rPr>
              <a:t>מה ציפית שיקרה?</a:t>
            </a:r>
            <a:endParaRPr sz="1500">
              <a:solidFill>
                <a:schemeClr val="dk1"/>
              </a:solidFill>
              <a:latin typeface="David"/>
              <a:ea typeface="David"/>
              <a:cs typeface="David"/>
              <a:sym typeface="Davi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/>
          </a:p>
        </p:txBody>
      </p:sp>
      <p:sp>
        <p:nvSpPr>
          <p:cNvPr id="176" name="Google Shape;17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793515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24284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שקופית כותרת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8"/>
          <p:cNvSpPr txBox="1"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rmAutofit/>
          </a:bodyPr>
          <a:lstStyle>
            <a:lvl1pPr lvl="0" algn="l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Gill Sans"/>
              <a:buNone/>
              <a:defRPr sz="6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8"/>
          <p:cNvSpPr txBox="1"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 rtl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0" cap="none">
                <a:solidFill>
                  <a:schemeClr val="dk1"/>
                </a:solidFill>
              </a:defRPr>
            </a:lvl1pPr>
            <a:lvl2pPr lvl="1" algn="ct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7" name="Google Shape;17;p18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8"/>
          <p:cNvSpPr txBox="1">
            <a:spLocks noGrp="1"/>
          </p:cNvSpPr>
          <p:nvPr>
            <p:ph type="ftr" idx="11"/>
          </p:nvPr>
        </p:nvSpPr>
        <p:spPr>
          <a:xfrm>
            <a:off x="2416500" y="329307"/>
            <a:ext cx="49739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8"/>
          <p:cNvSpPr txBox="1">
            <a:spLocks noGrp="1"/>
          </p:cNvSpPr>
          <p:nvPr>
            <p:ph type="sldNum" idx="12"/>
          </p:nvPr>
        </p:nvSpPr>
        <p:spPr>
          <a:xfrm>
            <a:off x="1437664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  <p:cxnSp>
        <p:nvCxnSpPr>
          <p:cNvPr id="20" name="Google Shape;20;p18"/>
          <p:cNvCxnSpPr/>
          <p:nvPr/>
        </p:nvCxnSpPr>
        <p:spPr>
          <a:xfrm>
            <a:off x="2417780" y="3528542"/>
            <a:ext cx="863707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וטקסט אנכי" type="vertTx">
  <p:cSld name="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7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7"/>
          <p:cNvSpPr txBox="1">
            <a:spLocks noGrp="1"/>
          </p:cNvSpPr>
          <p:nvPr>
            <p:ph type="body" idx="1"/>
          </p:nvPr>
        </p:nvSpPr>
        <p:spPr>
          <a:xfrm rot="5400000">
            <a:off x="4527910" y="-1060599"/>
            <a:ext cx="3450613" cy="9603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r" rtl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27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7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7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  <p:cxnSp>
        <p:nvCxnSpPr>
          <p:cNvPr id="88" name="Google Shape;88;p27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אנכית וטקסט" type="vertTitleAndTx">
  <p:cSld name="VERTICAL_TITLE_AND_VERTICAL_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8"/>
          <p:cNvSpPr txBox="1">
            <a:spLocks noGrp="1"/>
          </p:cNvSpPr>
          <p:nvPr>
            <p:ph type="title"/>
          </p:nvPr>
        </p:nvSpPr>
        <p:spPr>
          <a:xfrm rot="5400000">
            <a:off x="7917038" y="2321047"/>
            <a:ext cx="4659889" cy="1615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28"/>
          <p:cNvSpPr txBox="1">
            <a:spLocks noGrp="1"/>
          </p:cNvSpPr>
          <p:nvPr>
            <p:ph type="body" idx="1"/>
          </p:nvPr>
        </p:nvSpPr>
        <p:spPr>
          <a:xfrm rot="5400000">
            <a:off x="3029143" y="-785498"/>
            <a:ext cx="4659889" cy="78288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r" rtl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28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8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8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  <p:cxnSp>
        <p:nvCxnSpPr>
          <p:cNvPr id="95" name="Google Shape;95;p28"/>
          <p:cNvCxnSpPr/>
          <p:nvPr/>
        </p:nvCxnSpPr>
        <p:spPr>
          <a:xfrm>
            <a:off x="9439111" y="798973"/>
            <a:ext cx="0" cy="4659889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ותוכן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9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9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r" rtl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9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9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9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  <p:cxnSp>
        <p:nvCxnSpPr>
          <p:cNvPr id="27" name="Google Shape;27;p19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מקטע עליונה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0"/>
          <p:cNvSpPr txBox="1"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ill Sans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0"/>
          <p:cNvSpPr txBox="1"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45700" anchor="t" anchorCtr="0">
            <a:normAutofit/>
          </a:bodyPr>
          <a:lstStyle>
            <a:lvl1pPr marL="457200" lvl="0" indent="-228600" algn="l" rtl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20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0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0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  <p:cxnSp>
        <p:nvCxnSpPr>
          <p:cNvPr id="34" name="Google Shape;34;p20"/>
          <p:cNvCxnSpPr/>
          <p:nvPr/>
        </p:nvCxnSpPr>
        <p:spPr>
          <a:xfrm>
            <a:off x="1454239" y="3804985"/>
            <a:ext cx="8630446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שני תכנים" type="twoObj">
  <p:cSld name="TWO_OBJECT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1"/>
          <p:cNvSpPr txBox="1"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1"/>
          <p:cNvSpPr txBox="1">
            <a:spLocks noGrp="1"/>
          </p:cNvSpPr>
          <p:nvPr>
            <p:ph type="body" idx="1"/>
          </p:nvPr>
        </p:nvSpPr>
        <p:spPr>
          <a:xfrm>
            <a:off x="1447331" y="2010878"/>
            <a:ext cx="4645152" cy="3448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r" rtl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21"/>
          <p:cNvSpPr txBox="1">
            <a:spLocks noGrp="1"/>
          </p:cNvSpPr>
          <p:nvPr>
            <p:ph type="body" idx="2"/>
          </p:nvPr>
        </p:nvSpPr>
        <p:spPr>
          <a:xfrm>
            <a:off x="6413771" y="2017343"/>
            <a:ext cx="4645152" cy="3441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r" rtl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21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1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1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  <p:cxnSp>
        <p:nvCxnSpPr>
          <p:cNvPr id="42" name="Google Shape;42;p21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השוואה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2"/>
          <p:cNvSpPr txBox="1"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2"/>
          <p:cNvSpPr txBox="1"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r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sz="2200" b="0" cap="none">
                <a:solidFill>
                  <a:schemeClr val="accent1"/>
                </a:solidFill>
              </a:defRPr>
            </a:lvl1pPr>
            <a:lvl2pPr marL="914400" lvl="1" indent="-2286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22"/>
          <p:cNvSpPr txBox="1">
            <a:spLocks noGrp="1"/>
          </p:cNvSpPr>
          <p:nvPr>
            <p:ph type="body" idx="2"/>
          </p:nvPr>
        </p:nvSpPr>
        <p:spPr>
          <a:xfrm>
            <a:off x="1447191" y="2824269"/>
            <a:ext cx="4645152" cy="2644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r" rtl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22"/>
          <p:cNvSpPr txBox="1">
            <a:spLocks noGrp="1"/>
          </p:cNvSpPr>
          <p:nvPr>
            <p:ph type="body" idx="3"/>
          </p:nvPr>
        </p:nvSpPr>
        <p:spPr>
          <a:xfrm>
            <a:off x="6412362" y="2023003"/>
            <a:ext cx="4645152" cy="802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r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sz="2200" b="0" cap="none">
                <a:solidFill>
                  <a:schemeClr val="accent1"/>
                </a:solidFill>
              </a:defRPr>
            </a:lvl1pPr>
            <a:lvl2pPr marL="914400" lvl="1" indent="-2286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22"/>
          <p:cNvSpPr txBox="1">
            <a:spLocks noGrp="1"/>
          </p:cNvSpPr>
          <p:nvPr>
            <p:ph type="body" idx="4"/>
          </p:nvPr>
        </p:nvSpPr>
        <p:spPr>
          <a:xfrm>
            <a:off x="6412362" y="2821491"/>
            <a:ext cx="4645152" cy="2637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r" rtl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22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2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2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  <p:cxnSp>
        <p:nvCxnSpPr>
          <p:cNvPr id="52" name="Google Shape;52;p22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בלבד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3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3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3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3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  <p:cxnSp>
        <p:nvCxnSpPr>
          <p:cNvPr id="58" name="Google Shape;58;p23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ריק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4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4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4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תוכן עם כיתוב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5"/>
          <p:cNvSpPr txBox="1"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5"/>
          <p:cNvSpPr txBox="1">
            <a:spLocks noGrp="1"/>
          </p:cNvSpPr>
          <p:nvPr>
            <p:ph type="body" idx="1"/>
          </p:nvPr>
        </p:nvSpPr>
        <p:spPr>
          <a:xfrm>
            <a:off x="5043714" y="798974"/>
            <a:ext cx="6012470" cy="46588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r" rtl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25"/>
          <p:cNvSpPr txBox="1">
            <a:spLocks noGrp="1"/>
          </p:cNvSpPr>
          <p:nvPr>
            <p:ph type="body" idx="2"/>
          </p:nvPr>
        </p:nvSpPr>
        <p:spPr>
          <a:xfrm>
            <a:off x="1444671" y="3205491"/>
            <a:ext cx="3275013" cy="2248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7" name="Google Shape;67;p25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5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5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  <p:cxnSp>
        <p:nvCxnSpPr>
          <p:cNvPr id="70" name="Google Shape;70;p25"/>
          <p:cNvCxnSpPr/>
          <p:nvPr/>
        </p:nvCxnSpPr>
        <p:spPr>
          <a:xfrm>
            <a:off x="1448280" y="3205491"/>
            <a:ext cx="3269490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תמונה עם כיתוב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oogle Shape;72;p26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73" name="Google Shape;73;p26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 scaled="0"/>
            </a:gradFill>
            <a:ln>
              <a:noFill/>
            </a:ln>
            <a:effectLst>
              <a:outerShdw blurRad="127000" dist="228600" dir="4740000" sx="98000" sy="98000" algn="tl" rotWithShape="0">
                <a:srgbClr val="000000">
                  <a:alpha val="3372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6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ap="flat" cmpd="sng">
              <a:solidFill>
                <a:srgbClr val="19191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5" name="Google Shape;75;p26"/>
          <p:cNvSpPr txBox="1"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6"/>
          <p:cNvSpPr>
            <a:spLocks noGrp="1"/>
          </p:cNvSpPr>
          <p:nvPr>
            <p:ph type="pic" idx="2"/>
          </p:nvPr>
        </p:nvSpPr>
        <p:spPr>
          <a:xfrm>
            <a:off x="8124389" y="1122542"/>
            <a:ext cx="2791171" cy="3866327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 rtl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77" name="Google Shape;77;p26"/>
          <p:cNvSpPr txBox="1">
            <a:spLocks noGrp="1"/>
          </p:cNvSpPr>
          <p:nvPr>
            <p:ph type="body" idx="1"/>
          </p:nvPr>
        </p:nvSpPr>
        <p:spPr>
          <a:xfrm>
            <a:off x="1450329" y="3145992"/>
            <a:ext cx="5524404" cy="2003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1pPr>
            <a:lvl2pPr marL="914400" lvl="1" indent="-2286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8" name="Google Shape;78;p26"/>
          <p:cNvSpPr txBox="1">
            <a:spLocks noGrp="1"/>
          </p:cNvSpPr>
          <p:nvPr>
            <p:ph type="dt" idx="10"/>
          </p:nvPr>
        </p:nvSpPr>
        <p:spPr>
          <a:xfrm>
            <a:off x="1447382" y="5469856"/>
            <a:ext cx="5527351" cy="320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6"/>
          <p:cNvSpPr txBox="1">
            <a:spLocks noGrp="1"/>
          </p:cNvSpPr>
          <p:nvPr>
            <p:ph type="ftr" idx="11"/>
          </p:nvPr>
        </p:nvSpPr>
        <p:spPr>
          <a:xfrm>
            <a:off x="1447382" y="318640"/>
            <a:ext cx="5541004" cy="320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6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  <p:cxnSp>
        <p:nvCxnSpPr>
          <p:cNvPr id="81" name="Google Shape;81;p26"/>
          <p:cNvCxnSpPr/>
          <p:nvPr/>
        </p:nvCxnSpPr>
        <p:spPr>
          <a:xfrm>
            <a:off x="1447382" y="3143605"/>
            <a:ext cx="5527351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BE9E6"/>
            </a:gs>
            <a:gs pos="100000">
              <a:srgbClr val="C9C5C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chemeClr val="lt2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" name="Google Shape;7;p17"/>
          <p:cNvPicPr preferRelativeResize="0"/>
          <p:nvPr/>
        </p:nvPicPr>
        <p:blipFill rotWithShape="1">
          <a:blip r:embed="rId13">
            <a:alphaModFix/>
          </a:blip>
          <a:srcRect t="1538" b="-1538"/>
          <a:stretch/>
        </p:blipFill>
        <p:spPr>
          <a:xfrm>
            <a:off x="0" y="6126480"/>
            <a:ext cx="12192000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17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 sz="3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" name="Google Shape;9;p17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r" rtl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429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302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175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048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048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3048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3048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304800" algn="r" rtl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0" name="Google Shape;10;p17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1" name="Google Shape;11;p17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2" name="Google Shape;12;p17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  <p:cxnSp>
        <p:nvCxnSpPr>
          <p:cNvPr id="13" name="Google Shape;13;p17"/>
          <p:cNvCxnSpPr/>
          <p:nvPr/>
        </p:nvCxnSpPr>
        <p:spPr>
          <a:xfrm>
            <a:off x="0" y="6128413"/>
            <a:ext cx="12192000" cy="0"/>
          </a:xfrm>
          <a:prstGeom prst="straightConnector1">
            <a:avLst/>
          </a:prstGeom>
          <a:noFill/>
          <a:ln w="12700" cap="flat" cmpd="sng">
            <a:solidFill>
              <a:srgbClr val="000001">
                <a:alpha val="2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BE9E6"/>
            </a:gs>
            <a:gs pos="100000">
              <a:srgbClr val="C9C5C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chemeClr val="lt2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1" name="Google Shape;101;p1"/>
          <p:cNvPicPr preferRelativeResize="0"/>
          <p:nvPr/>
        </p:nvPicPr>
        <p:blipFill rotWithShape="1">
          <a:blip r:embed="rId3">
            <a:alphaModFix/>
          </a:blip>
          <a:srcRect t="1538" b="-1538"/>
          <a:stretch/>
        </p:blipFill>
        <p:spPr>
          <a:xfrm>
            <a:off x="0" y="6126480"/>
            <a:ext cx="12192000" cy="742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2" name="Google Shape;102;p1"/>
          <p:cNvCxnSpPr/>
          <p:nvPr/>
        </p:nvCxnSpPr>
        <p:spPr>
          <a:xfrm>
            <a:off x="0" y="6128413"/>
            <a:ext cx="12192000" cy="0"/>
          </a:xfrm>
          <a:prstGeom prst="straightConnector1">
            <a:avLst/>
          </a:prstGeom>
          <a:noFill/>
          <a:ln w="12700" cap="flat" cmpd="sng">
            <a:solidFill>
              <a:srgbClr val="000001">
                <a:alpha val="2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3" name="Google Shape;103;p1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4" name="Google Shape;104;p1"/>
          <p:cNvSpPr/>
          <p:nvPr/>
        </p:nvSpPr>
        <p:spPr>
          <a:xfrm>
            <a:off x="2" y="102375"/>
            <a:ext cx="12191700" cy="6858000"/>
          </a:xfrm>
          <a:prstGeom prst="rect">
            <a:avLst/>
          </a:prstGeom>
          <a:gradFill>
            <a:gsLst>
              <a:gs pos="0">
                <a:srgbClr val="EBE9E6"/>
              </a:gs>
              <a:gs pos="100000">
                <a:srgbClr val="C9C5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5" name="Google Shape;105;p1"/>
          <p:cNvSpPr txBox="1">
            <a:spLocks noGrp="1"/>
          </p:cNvSpPr>
          <p:nvPr>
            <p:ph type="ctrTitle"/>
          </p:nvPr>
        </p:nvSpPr>
        <p:spPr>
          <a:xfrm>
            <a:off x="5291475" y="1546750"/>
            <a:ext cx="6682800" cy="25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3700">
                <a:latin typeface="David"/>
                <a:ea typeface="David"/>
                <a:cs typeface="David"/>
                <a:sym typeface="David"/>
              </a:rPr>
              <a:t>נושאים:</a:t>
            </a:r>
            <a:endParaRPr sz="3700">
              <a:latin typeface="David"/>
              <a:ea typeface="David"/>
              <a:cs typeface="David"/>
              <a:sym typeface="David"/>
            </a:endParaRPr>
          </a:p>
          <a:p>
            <a:pPr marL="457200" lvl="0" indent="-46355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700"/>
              <a:buFont typeface="David"/>
              <a:buAutoNum type="arabicPeriod"/>
            </a:pPr>
            <a:r>
              <a:rPr lang="x-none" sz="3700">
                <a:latin typeface="David"/>
                <a:ea typeface="David"/>
                <a:cs typeface="David"/>
                <a:sym typeface="David"/>
              </a:rPr>
              <a:t>קריטריונים להקמת קבוצה</a:t>
            </a:r>
            <a:endParaRPr sz="3700">
              <a:latin typeface="David"/>
              <a:ea typeface="David"/>
              <a:cs typeface="David"/>
              <a:sym typeface="David"/>
            </a:endParaRPr>
          </a:p>
          <a:p>
            <a:pPr marL="457200" lvl="0" indent="-46355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700"/>
              <a:buFont typeface="David"/>
              <a:buAutoNum type="arabicPeriod"/>
            </a:pPr>
            <a:r>
              <a:rPr lang="x-none" sz="3700">
                <a:latin typeface="David"/>
                <a:ea typeface="David"/>
                <a:cs typeface="David"/>
                <a:sym typeface="David"/>
              </a:rPr>
              <a:t>המפגש הראשון ומציאת המשותף</a:t>
            </a:r>
            <a:endParaRPr sz="3700">
              <a:latin typeface="David"/>
              <a:ea typeface="David"/>
              <a:cs typeface="David"/>
              <a:sym typeface="David"/>
            </a:endParaRPr>
          </a:p>
        </p:txBody>
      </p:sp>
      <p:grpSp>
        <p:nvGrpSpPr>
          <p:cNvPr id="106" name="Google Shape;106;p1"/>
          <p:cNvGrpSpPr/>
          <p:nvPr/>
        </p:nvGrpSpPr>
        <p:grpSpPr>
          <a:xfrm>
            <a:off x="632238" y="482170"/>
            <a:ext cx="4074533" cy="5149101"/>
            <a:chOff x="7463259" y="583365"/>
            <a:chExt cx="4074533" cy="5181928"/>
          </a:xfrm>
        </p:grpSpPr>
        <p:sp>
          <p:nvSpPr>
            <p:cNvPr id="107" name="Google Shape;107;p1"/>
            <p:cNvSpPr/>
            <p:nvPr/>
          </p:nvSpPr>
          <p:spPr>
            <a:xfrm>
              <a:off x="7463259" y="583365"/>
              <a:ext cx="4074533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 scaled="0"/>
            </a:gradFill>
            <a:ln>
              <a:noFill/>
            </a:ln>
            <a:effectLst>
              <a:outerShdw blurRad="127000" dist="228600" dir="4740000" sx="98000" sy="98000" algn="tl" rotWithShape="0">
                <a:srgbClr val="000000">
                  <a:alpha val="33725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08" name="Google Shape;108;p1"/>
            <p:cNvSpPr/>
            <p:nvPr/>
          </p:nvSpPr>
          <p:spPr>
            <a:xfrm>
              <a:off x="7776318" y="915807"/>
              <a:ext cx="345028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ap="flat" cmpd="sng">
              <a:solidFill>
                <a:srgbClr val="19191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pic>
        <p:nvPicPr>
          <p:cNvPr id="109" name="Google Shape;109;p1" descr="תמונה שמכילה אוסף תמונות, אובייקט&#10;&#10;התיאור נוצר באופן אוטומטי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71223" y="1863311"/>
            <a:ext cx="2799102" cy="23722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"/>
          <p:cNvPicPr preferRelativeResize="0"/>
          <p:nvPr/>
        </p:nvPicPr>
        <p:blipFill rotWithShape="1">
          <a:blip r:embed="rId3">
            <a:alphaModFix/>
          </a:blip>
          <a:srcRect t="1538" b="-1538"/>
          <a:stretch/>
        </p:blipFill>
        <p:spPr>
          <a:xfrm>
            <a:off x="0" y="6126480"/>
            <a:ext cx="12192000" cy="742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1" name="Google Shape;111;p1"/>
          <p:cNvCxnSpPr/>
          <p:nvPr/>
        </p:nvCxnSpPr>
        <p:spPr>
          <a:xfrm>
            <a:off x="0" y="6128413"/>
            <a:ext cx="12192000" cy="0"/>
          </a:xfrm>
          <a:prstGeom prst="straightConnector1">
            <a:avLst/>
          </a:prstGeom>
          <a:noFill/>
          <a:ln w="12700" cap="flat" cmpd="sng">
            <a:solidFill>
              <a:srgbClr val="000001">
                <a:alpha val="2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4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David"/>
              <a:buNone/>
            </a:pPr>
            <a:r>
              <a:rPr lang="he-IL" sz="4000" dirty="0">
                <a:latin typeface="David"/>
                <a:ea typeface="David"/>
                <a:cs typeface="David"/>
                <a:sym typeface="David"/>
              </a:rPr>
              <a:t>סוגיות ב</a:t>
            </a:r>
            <a:r>
              <a:rPr lang="x-none" sz="4000" dirty="0">
                <a:latin typeface="David"/>
                <a:ea typeface="David"/>
                <a:cs typeface="David"/>
                <a:sym typeface="David"/>
              </a:rPr>
              <a:t>מפגש הראשון</a:t>
            </a:r>
            <a:endParaRPr dirty="0"/>
          </a:p>
        </p:txBody>
      </p:sp>
      <p:sp>
        <p:nvSpPr>
          <p:cNvPr id="186" name="Google Shape;186;p14"/>
          <p:cNvSpPr txBox="1">
            <a:spLocks noGrp="1"/>
          </p:cNvSpPr>
          <p:nvPr>
            <p:ph type="body" idx="1"/>
          </p:nvPr>
        </p:nvSpPr>
        <p:spPr>
          <a:xfrm>
            <a:off x="247874" y="1973525"/>
            <a:ext cx="10806900" cy="3987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79400" algn="r" rt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he-IL" sz="3300" b="1" dirty="0">
                <a:latin typeface="David"/>
                <a:ea typeface="David"/>
                <a:cs typeface="David"/>
                <a:sym typeface="David"/>
              </a:rPr>
              <a:t>היחסים בין העובד לקבוצה</a:t>
            </a:r>
          </a:p>
          <a:p>
            <a:pPr marL="685800" lvl="1" indent="-279400">
              <a:spcBef>
                <a:spcPts val="0"/>
              </a:spcBef>
              <a:buSzPts val="3600"/>
            </a:pPr>
            <a:r>
              <a:rPr lang="he-IL" sz="3000" dirty="0">
                <a:latin typeface="David"/>
                <a:ea typeface="David"/>
                <a:cs typeface="David"/>
                <a:sym typeface="David"/>
              </a:rPr>
              <a:t>קבלה, כבוד ואי-מניפולציה</a:t>
            </a:r>
          </a:p>
          <a:p>
            <a:pPr marL="228600" indent="-279400">
              <a:spcBef>
                <a:spcPts val="0"/>
              </a:spcBef>
              <a:buSzPts val="3600"/>
            </a:pPr>
            <a:endParaRPr lang="he-IL" sz="3000" b="1" dirty="0">
              <a:latin typeface="David"/>
              <a:ea typeface="David"/>
              <a:cs typeface="David"/>
              <a:sym typeface="David"/>
            </a:endParaRPr>
          </a:p>
          <a:p>
            <a:pPr marL="228600" indent="-279400">
              <a:spcBef>
                <a:spcPts val="0"/>
              </a:spcBef>
              <a:buSzPts val="3600"/>
            </a:pPr>
            <a:r>
              <a:rPr lang="he-IL" sz="3300" b="1" dirty="0">
                <a:latin typeface="David"/>
                <a:cs typeface="David"/>
                <a:sym typeface="David"/>
              </a:rPr>
              <a:t>סבב היכרות</a:t>
            </a:r>
          </a:p>
          <a:p>
            <a:pPr marL="228600" indent="-279400">
              <a:spcBef>
                <a:spcPts val="0"/>
              </a:spcBef>
              <a:buSzPts val="3600"/>
            </a:pPr>
            <a:endParaRPr lang="he-IL" sz="3300" b="1" dirty="0">
              <a:latin typeface="David"/>
              <a:cs typeface="David"/>
              <a:sym typeface="David"/>
            </a:endParaRPr>
          </a:p>
          <a:p>
            <a:pPr marL="228600" indent="-279400">
              <a:spcBef>
                <a:spcPts val="0"/>
              </a:spcBef>
              <a:buSzPts val="3600"/>
            </a:pPr>
            <a:r>
              <a:rPr lang="he-IL" sz="3300" b="1" dirty="0">
                <a:latin typeface="David"/>
                <a:cs typeface="David"/>
                <a:sym typeface="David"/>
              </a:rPr>
              <a:t>סקירת החוזה הקבוצתי</a:t>
            </a:r>
            <a:endParaRPr sz="3300" b="1" dirty="0">
              <a:latin typeface="David"/>
              <a:cs typeface="David"/>
              <a:sym typeface="David"/>
            </a:endParaRPr>
          </a:p>
          <a:p>
            <a:pPr marL="0" lvl="0" indent="0" algn="r" rtl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endParaRPr sz="2800" dirty="0">
              <a:latin typeface="David"/>
              <a:ea typeface="David"/>
              <a:cs typeface="David"/>
              <a:sym typeface="David"/>
            </a:endParaRPr>
          </a:p>
        </p:txBody>
      </p:sp>
    </p:spTree>
    <p:extLst>
      <p:ext uri="{BB962C8B-B14F-4D97-AF65-F5344CB8AC3E}">
        <p14:creationId xmlns:p14="http://schemas.microsoft.com/office/powerpoint/2010/main" val="1943966430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BE9E6"/>
            </a:gs>
            <a:gs pos="100000">
              <a:srgbClr val="C9C5C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755ffff259_0_23"/>
          <p:cNvSpPr/>
          <p:nvPr/>
        </p:nvSpPr>
        <p:spPr>
          <a:xfrm>
            <a:off x="0" y="2019476"/>
            <a:ext cx="12192000" cy="4105800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chemeClr val="lt2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9" name="Google Shape;119;g755ffff259_0_23"/>
          <p:cNvPicPr preferRelativeResize="0"/>
          <p:nvPr/>
        </p:nvPicPr>
        <p:blipFill rotWithShape="1">
          <a:blip r:embed="rId3">
            <a:alphaModFix/>
          </a:blip>
          <a:srcRect t="1540" b="-1539"/>
          <a:stretch/>
        </p:blipFill>
        <p:spPr>
          <a:xfrm>
            <a:off x="0" y="6126480"/>
            <a:ext cx="12192000" cy="742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0" name="Google Shape;120;g755ffff259_0_23"/>
          <p:cNvCxnSpPr/>
          <p:nvPr/>
        </p:nvCxnSpPr>
        <p:spPr>
          <a:xfrm>
            <a:off x="0" y="6128413"/>
            <a:ext cx="12192000" cy="0"/>
          </a:xfrm>
          <a:prstGeom prst="straightConnector1">
            <a:avLst/>
          </a:prstGeom>
          <a:noFill/>
          <a:ln w="12700" cap="flat" cmpd="sng">
            <a:solidFill>
              <a:srgbClr val="000001">
                <a:alpha val="2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1" name="Google Shape;121;g755ffff259_0_23"/>
          <p:cNvCxnSpPr/>
          <p:nvPr/>
        </p:nvCxnSpPr>
        <p:spPr>
          <a:xfrm>
            <a:off x="2417780" y="3528542"/>
            <a:ext cx="8637000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2" name="Google Shape;122;g755ffff259_0_23"/>
          <p:cNvSpPr/>
          <p:nvPr/>
        </p:nvSpPr>
        <p:spPr>
          <a:xfrm>
            <a:off x="2" y="0"/>
            <a:ext cx="12191700" cy="6858000"/>
          </a:xfrm>
          <a:prstGeom prst="rect">
            <a:avLst/>
          </a:prstGeom>
          <a:gradFill>
            <a:gsLst>
              <a:gs pos="0">
                <a:srgbClr val="EBE9E6"/>
              </a:gs>
              <a:gs pos="100000">
                <a:srgbClr val="C9C5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3" name="Google Shape;123;g755ffff259_0_23"/>
          <p:cNvSpPr/>
          <p:nvPr/>
        </p:nvSpPr>
        <p:spPr>
          <a:xfrm>
            <a:off x="0" y="2019476"/>
            <a:ext cx="12192000" cy="4105800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chemeClr val="lt2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4" name="Google Shape;124;g755ffff259_0_23"/>
          <p:cNvSpPr txBox="1">
            <a:spLocks noGrp="1"/>
          </p:cNvSpPr>
          <p:nvPr>
            <p:ph type="title"/>
          </p:nvPr>
        </p:nvSpPr>
        <p:spPr>
          <a:xfrm>
            <a:off x="4606225" y="1732588"/>
            <a:ext cx="6264300" cy="31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/>
          <a:p>
            <a:pPr marL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30"/>
              <a:buFont typeface="David"/>
              <a:buNone/>
            </a:pPr>
            <a:r>
              <a:rPr lang="x-none" sz="4000">
                <a:latin typeface="David"/>
                <a:ea typeface="David"/>
                <a:cs typeface="David"/>
                <a:sym typeface="David"/>
              </a:rPr>
              <a:t>חלק א' - בניית הקבוצה</a:t>
            </a:r>
            <a:endParaRPr sz="4000">
              <a:latin typeface="David"/>
              <a:ea typeface="David"/>
              <a:cs typeface="David"/>
              <a:sym typeface="David"/>
            </a:endParaRPr>
          </a:p>
          <a:p>
            <a:pPr marL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30"/>
              <a:buFont typeface="David"/>
              <a:buNone/>
            </a:pPr>
            <a:endParaRPr sz="3700">
              <a:latin typeface="David"/>
              <a:ea typeface="David"/>
              <a:cs typeface="David"/>
              <a:sym typeface="David"/>
            </a:endParaRPr>
          </a:p>
          <a:p>
            <a:pPr marL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30"/>
              <a:buFont typeface="David"/>
              <a:buNone/>
            </a:pPr>
            <a:endParaRPr sz="3700">
              <a:latin typeface="David"/>
              <a:ea typeface="David"/>
              <a:cs typeface="David"/>
              <a:sym typeface="David"/>
            </a:endParaRPr>
          </a:p>
          <a:p>
            <a:pPr marL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30"/>
              <a:buFont typeface="David"/>
              <a:buNone/>
            </a:pPr>
            <a:endParaRPr sz="3700">
              <a:latin typeface="David"/>
              <a:ea typeface="David"/>
              <a:cs typeface="David"/>
              <a:sym typeface="David"/>
            </a:endParaRPr>
          </a:p>
          <a:p>
            <a:pPr marL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30"/>
              <a:buFont typeface="David"/>
              <a:buNone/>
            </a:pPr>
            <a:r>
              <a:rPr lang="x-none" sz="3700">
                <a:latin typeface="David"/>
                <a:ea typeface="David"/>
                <a:cs typeface="David"/>
                <a:sym typeface="David"/>
              </a:rPr>
              <a:t>מהם הקריטריונים</a:t>
            </a:r>
            <a:endParaRPr sz="3700">
              <a:latin typeface="David"/>
              <a:ea typeface="David"/>
              <a:cs typeface="David"/>
              <a:sym typeface="David"/>
            </a:endParaRPr>
          </a:p>
          <a:p>
            <a:pPr marL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30"/>
              <a:buFont typeface="David"/>
              <a:buNone/>
            </a:pPr>
            <a:r>
              <a:rPr lang="x-none" sz="3700">
                <a:latin typeface="David"/>
                <a:ea typeface="David"/>
                <a:cs typeface="David"/>
                <a:sym typeface="David"/>
              </a:rPr>
              <a:t>להקמת קבוצה?</a:t>
            </a:r>
            <a:endParaRPr sz="3700">
              <a:latin typeface="David"/>
              <a:ea typeface="David"/>
              <a:cs typeface="David"/>
              <a:sym typeface="David"/>
            </a:endParaRPr>
          </a:p>
        </p:txBody>
      </p:sp>
      <p:pic>
        <p:nvPicPr>
          <p:cNvPr id="125" name="Google Shape;125;g755ffff259_0_23"/>
          <p:cNvPicPr preferRelativeResize="0"/>
          <p:nvPr/>
        </p:nvPicPr>
        <p:blipFill rotWithShape="1">
          <a:blip r:embed="rId4">
            <a:alphaModFix/>
          </a:blip>
          <a:srcRect l="2496"/>
          <a:stretch/>
        </p:blipFill>
        <p:spPr>
          <a:xfrm>
            <a:off x="1130029" y="1609768"/>
            <a:ext cx="4960442" cy="305239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6" name="Google Shape;126;g755ffff259_0_23"/>
          <p:cNvCxnSpPr/>
          <p:nvPr/>
        </p:nvCxnSpPr>
        <p:spPr>
          <a:xfrm>
            <a:off x="6579647" y="3526496"/>
            <a:ext cx="4149900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27" name="Google Shape;127;g755ffff259_0_23"/>
          <p:cNvPicPr preferRelativeResize="0"/>
          <p:nvPr/>
        </p:nvPicPr>
        <p:blipFill rotWithShape="1">
          <a:blip r:embed="rId3">
            <a:alphaModFix/>
          </a:blip>
          <a:srcRect t="1540" b="-1539"/>
          <a:stretch/>
        </p:blipFill>
        <p:spPr>
          <a:xfrm>
            <a:off x="0" y="6126480"/>
            <a:ext cx="12192000" cy="742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8" name="Google Shape;128;g755ffff259_0_23"/>
          <p:cNvCxnSpPr/>
          <p:nvPr/>
        </p:nvCxnSpPr>
        <p:spPr>
          <a:xfrm>
            <a:off x="0" y="6128413"/>
            <a:ext cx="12192000" cy="0"/>
          </a:xfrm>
          <a:prstGeom prst="straightConnector1">
            <a:avLst/>
          </a:prstGeom>
          <a:noFill/>
          <a:ln w="12700" cap="flat" cmpd="sng">
            <a:solidFill>
              <a:srgbClr val="000001">
                <a:alpha val="2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9" name="Google Shape;129;g755ffff259_0_23"/>
          <p:cNvSpPr txBox="1"/>
          <p:nvPr/>
        </p:nvSpPr>
        <p:spPr>
          <a:xfrm>
            <a:off x="150125" y="5339300"/>
            <a:ext cx="11777100" cy="114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2700">
                <a:latin typeface="David"/>
                <a:ea typeface="David"/>
                <a:cs typeface="David"/>
                <a:sym typeface="David"/>
              </a:rPr>
              <a:t>בריל, מ' (1989). ערכת הוראה לשיעור "עבודה סוציאלית קבוצתית". חיפה: אוניברסיטת חיפה.</a:t>
            </a:r>
            <a:endParaRPr sz="2700">
              <a:latin typeface="David"/>
              <a:ea typeface="David"/>
              <a:cs typeface="David"/>
              <a:sym typeface="David"/>
            </a:endParaRPr>
          </a:p>
        </p:txBody>
      </p:sp>
    </p:spTree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BE9E6"/>
            </a:gs>
            <a:gs pos="100000">
              <a:srgbClr val="C9C5C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David"/>
              <a:buNone/>
            </a:pPr>
            <a:r>
              <a:rPr lang="x-none" sz="4000">
                <a:latin typeface="David"/>
                <a:ea typeface="David"/>
                <a:cs typeface="David"/>
                <a:sym typeface="David"/>
              </a:rPr>
              <a:t>תרגיל קבוצתי</a:t>
            </a:r>
            <a:endParaRPr sz="4000"/>
          </a:p>
        </p:txBody>
      </p:sp>
      <p:sp>
        <p:nvSpPr>
          <p:cNvPr id="135" name="Google Shape;135;p2"/>
          <p:cNvSpPr txBox="1">
            <a:spLocks noGrp="1"/>
          </p:cNvSpPr>
          <p:nvPr>
            <p:ph type="body" idx="1"/>
          </p:nvPr>
        </p:nvSpPr>
        <p:spPr>
          <a:xfrm>
            <a:off x="534572" y="1703696"/>
            <a:ext cx="7112700" cy="345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101600" algn="r" rt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>
              <a:latin typeface="David"/>
              <a:ea typeface="David"/>
              <a:cs typeface="David"/>
              <a:sym typeface="David"/>
            </a:endParaRPr>
          </a:p>
          <a:p>
            <a:pPr marL="228600" lvl="0" indent="-228600" algn="r" rtl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x-none" sz="2800">
                <a:latin typeface="David"/>
                <a:ea typeface="David"/>
                <a:cs typeface="David"/>
                <a:sym typeface="David"/>
              </a:rPr>
              <a:t>הוציאו דף ועט.</a:t>
            </a:r>
            <a:endParaRPr sz="2800">
              <a:latin typeface="David"/>
              <a:ea typeface="David"/>
              <a:cs typeface="David"/>
              <a:sym typeface="David"/>
            </a:endParaRPr>
          </a:p>
          <a:p>
            <a:pPr marL="228600" lvl="0" indent="-228600" algn="r" rtl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x-none" sz="2800">
                <a:latin typeface="David"/>
                <a:ea typeface="David"/>
                <a:cs typeface="David"/>
                <a:sym typeface="David"/>
              </a:rPr>
              <a:t>הסתכלו סביב על משתתפי הקבוצה והרכיבו קבוצה שכוללת אתכם ועוד 3-4 משתתפים מהקבוצה.</a:t>
            </a:r>
            <a:endParaRPr sz="2800">
              <a:latin typeface="David"/>
              <a:ea typeface="David"/>
              <a:cs typeface="David"/>
              <a:sym typeface="David"/>
            </a:endParaRPr>
          </a:p>
          <a:p>
            <a:pPr marL="228600" lvl="0" indent="-228600" algn="r" rtl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David"/>
              <a:buChar char="•"/>
            </a:pPr>
            <a:r>
              <a:rPr lang="x-none" sz="2800">
                <a:latin typeface="David"/>
                <a:ea typeface="David"/>
                <a:cs typeface="David"/>
                <a:sym typeface="David"/>
              </a:rPr>
              <a:t>כתבו במתי ובאיזה מקום תרצו שהקבוצה תיפגש.</a:t>
            </a:r>
            <a:endParaRPr sz="2800">
              <a:latin typeface="David"/>
              <a:ea typeface="David"/>
              <a:cs typeface="David"/>
              <a:sym typeface="David"/>
            </a:endParaRPr>
          </a:p>
        </p:txBody>
      </p:sp>
      <p:pic>
        <p:nvPicPr>
          <p:cNvPr id="136" name="Google Shape;136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10225" y="2309675"/>
            <a:ext cx="3987775" cy="2844625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2"/>
          <p:cNvSpPr txBox="1"/>
          <p:nvPr/>
        </p:nvSpPr>
        <p:spPr>
          <a:xfrm>
            <a:off x="390475" y="4826875"/>
            <a:ext cx="7112700" cy="93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2800" b="1">
                <a:solidFill>
                  <a:srgbClr val="1155CC"/>
                </a:solidFill>
                <a:latin typeface="Gill Sans"/>
                <a:ea typeface="Gill Sans"/>
                <a:cs typeface="Gill Sans"/>
                <a:sym typeface="Gill Sans"/>
              </a:rPr>
              <a:t>מהם הקריטריונים על פיהם הרכבתם את הקבוצה?</a:t>
            </a:r>
            <a:endParaRPr sz="2800" b="1">
              <a:solidFill>
                <a:srgbClr val="1155CC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2800" b="1">
                <a:solidFill>
                  <a:srgbClr val="1155CC"/>
                </a:solidFill>
                <a:latin typeface="Gill Sans"/>
                <a:ea typeface="Gill Sans"/>
                <a:cs typeface="Gill Sans"/>
                <a:sym typeface="Gill Sans"/>
              </a:rPr>
              <a:t>מה הנחה אתכם? מדוע בחרתם את המקום הספציפי?</a:t>
            </a:r>
            <a:endParaRPr sz="2800" b="1">
              <a:solidFill>
                <a:srgbClr val="1155CC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BE9E6"/>
            </a:gs>
            <a:gs pos="100000">
              <a:srgbClr val="C9C5C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755ffff259_0_5"/>
          <p:cNvSpPr txBox="1">
            <a:spLocks noGrp="1"/>
          </p:cNvSpPr>
          <p:nvPr>
            <p:ph type="body" idx="1"/>
          </p:nvPr>
        </p:nvSpPr>
        <p:spPr>
          <a:xfrm>
            <a:off x="534572" y="1703696"/>
            <a:ext cx="7112700" cy="345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101600" algn="r" rt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>
              <a:latin typeface="David"/>
              <a:ea typeface="David"/>
              <a:cs typeface="David"/>
              <a:sym typeface="David"/>
            </a:endParaRPr>
          </a:p>
          <a:p>
            <a:pPr marL="228600" lvl="0" indent="-228600" algn="r" rtl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x-none" sz="2800">
                <a:latin typeface="David"/>
                <a:ea typeface="David"/>
                <a:cs typeface="David"/>
                <a:sym typeface="David"/>
              </a:rPr>
              <a:t>כעובדים מקצועיים עלינו להקים קבוצה לפי שיקולים מקצועיים, ולא אישיים.</a:t>
            </a:r>
            <a:endParaRPr sz="2800">
              <a:latin typeface="David"/>
              <a:ea typeface="David"/>
              <a:cs typeface="David"/>
              <a:sym typeface="David"/>
            </a:endParaRPr>
          </a:p>
          <a:p>
            <a:pPr marL="228600" lvl="0" indent="-228600" algn="r" rtl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x-none" sz="2800">
                <a:latin typeface="David"/>
                <a:ea typeface="David"/>
                <a:cs typeface="David"/>
                <a:sym typeface="David"/>
              </a:rPr>
              <a:t>למשל, לא בהכרח היינו רוצים שחבר שלנו ישתתף בקבוצה טיפולית שאנחנו משתתפים בה.</a:t>
            </a:r>
            <a:endParaRPr sz="2800">
              <a:latin typeface="David"/>
              <a:ea typeface="David"/>
              <a:cs typeface="David"/>
              <a:sym typeface="David"/>
            </a:endParaRPr>
          </a:p>
          <a:p>
            <a:pPr marL="228600" lvl="0" indent="-228600" algn="r" rtl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David"/>
              <a:buChar char="•"/>
            </a:pPr>
            <a:r>
              <a:rPr lang="x-none" sz="2800">
                <a:latin typeface="David"/>
                <a:ea typeface="David"/>
                <a:cs typeface="David"/>
                <a:sym typeface="David"/>
              </a:rPr>
              <a:t>מהם אם כן, קריטריונים להקמת קבוצה מקצועית?</a:t>
            </a:r>
            <a:endParaRPr sz="2800">
              <a:latin typeface="David"/>
              <a:ea typeface="David"/>
              <a:cs typeface="David"/>
              <a:sym typeface="David"/>
            </a:endParaRPr>
          </a:p>
        </p:txBody>
      </p:sp>
      <p:sp>
        <p:nvSpPr>
          <p:cNvPr id="143" name="Google Shape;143;g755ffff259_0_5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300" cy="104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David"/>
              <a:buNone/>
            </a:pPr>
            <a:r>
              <a:rPr lang="x-none" sz="4000">
                <a:latin typeface="David"/>
                <a:ea typeface="David"/>
                <a:cs typeface="David"/>
                <a:sym typeface="David"/>
              </a:rPr>
              <a:t>תרגיל קבוצתי</a:t>
            </a:r>
            <a:endParaRPr sz="4000"/>
          </a:p>
        </p:txBody>
      </p:sp>
      <p:sp>
        <p:nvSpPr>
          <p:cNvPr id="144" name="Google Shape;144;g755ffff259_0_5"/>
          <p:cNvSpPr txBox="1"/>
          <p:nvPr/>
        </p:nvSpPr>
        <p:spPr>
          <a:xfrm>
            <a:off x="438275" y="5154300"/>
            <a:ext cx="7112700" cy="93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2800" b="1">
                <a:solidFill>
                  <a:srgbClr val="1155CC"/>
                </a:solidFill>
                <a:latin typeface="Gill Sans"/>
                <a:ea typeface="Gill Sans"/>
                <a:cs typeface="Gill Sans"/>
                <a:sym typeface="Gill Sans"/>
              </a:rPr>
              <a:t>כתבו על הדף 3-4 קריטריונים שלדעתכם יש לקחת בחשבון בבניית קבוצה מקצועית.</a:t>
            </a:r>
            <a:endParaRPr sz="2800" b="1">
              <a:solidFill>
                <a:srgbClr val="1155CC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145" name="Google Shape;145;g755ffff259_0_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71350" y="2389549"/>
            <a:ext cx="3919725" cy="2939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6b5d4838eb_0_0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300" cy="104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>
                <a:latin typeface="David"/>
                <a:ea typeface="David"/>
                <a:cs typeface="David"/>
                <a:sym typeface="David"/>
              </a:rPr>
              <a:t>קריטריונים להקמת קבוצה - מודל CREATION</a:t>
            </a:r>
            <a:endParaRPr>
              <a:latin typeface="David"/>
              <a:ea typeface="David"/>
              <a:cs typeface="David"/>
              <a:sym typeface="David"/>
            </a:endParaRPr>
          </a:p>
        </p:txBody>
      </p:sp>
      <p:sp>
        <p:nvSpPr>
          <p:cNvPr id="151" name="Google Shape;151;g6b5d4838eb_0_0"/>
          <p:cNvSpPr txBox="1">
            <a:spLocks noGrp="1"/>
          </p:cNvSpPr>
          <p:nvPr>
            <p:ph type="body" idx="1"/>
          </p:nvPr>
        </p:nvSpPr>
        <p:spPr>
          <a:xfrm>
            <a:off x="6454450" y="1959625"/>
            <a:ext cx="4107600" cy="4213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x-none" sz="3000" b="1">
                <a:solidFill>
                  <a:srgbClr val="0000FF"/>
                </a:solidFill>
                <a:latin typeface="David"/>
                <a:ea typeface="David"/>
                <a:cs typeface="David"/>
                <a:sym typeface="David"/>
              </a:rPr>
              <a:t>C</a:t>
            </a:r>
            <a:r>
              <a:rPr lang="x-none" sz="3000">
                <a:latin typeface="David"/>
                <a:ea typeface="David"/>
                <a:cs typeface="David"/>
                <a:sym typeface="David"/>
              </a:rPr>
              <a:t>hoice </a:t>
            </a:r>
            <a:r>
              <a:rPr lang="x-none" sz="3000"/>
              <a:t>.1</a:t>
            </a:r>
            <a:endParaRPr sz="3000"/>
          </a:p>
          <a:p>
            <a:pPr marL="914400" lvl="0" indent="457200" algn="r" rtl="0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x-none" sz="3000" b="1">
                <a:solidFill>
                  <a:srgbClr val="0000FF"/>
                </a:solidFill>
                <a:latin typeface="David"/>
                <a:ea typeface="David"/>
                <a:cs typeface="David"/>
                <a:sym typeface="David"/>
              </a:rPr>
              <a:t>R</a:t>
            </a:r>
            <a:r>
              <a:rPr lang="x-none" sz="3000">
                <a:latin typeface="David"/>
                <a:ea typeface="David"/>
                <a:cs typeface="David"/>
                <a:sym typeface="David"/>
              </a:rPr>
              <a:t>eservoir .2</a:t>
            </a:r>
            <a:endParaRPr sz="3000"/>
          </a:p>
          <a:p>
            <a:pPr marL="0" lvl="0" indent="0" algn="r" rtl="0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x-none" sz="3000" b="1">
                <a:solidFill>
                  <a:srgbClr val="0000FF"/>
                </a:solidFill>
                <a:latin typeface="David"/>
                <a:ea typeface="David"/>
                <a:cs typeface="David"/>
                <a:sym typeface="David"/>
              </a:rPr>
              <a:t>E</a:t>
            </a:r>
            <a:r>
              <a:rPr lang="x-none" sz="3000">
                <a:latin typeface="David"/>
                <a:ea typeface="David"/>
                <a:cs typeface="David"/>
                <a:sym typeface="David"/>
              </a:rPr>
              <a:t>nvironment .3</a:t>
            </a:r>
            <a:endParaRPr sz="3000"/>
          </a:p>
          <a:p>
            <a:pPr marL="0" lvl="0" indent="0" algn="r" rtl="0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x-none" sz="3000" b="1">
                <a:solidFill>
                  <a:srgbClr val="0000FF"/>
                </a:solidFill>
                <a:latin typeface="David"/>
                <a:ea typeface="David"/>
                <a:cs typeface="David"/>
                <a:sym typeface="David"/>
              </a:rPr>
              <a:t>A</a:t>
            </a:r>
            <a:r>
              <a:rPr lang="x-none" sz="3000">
                <a:latin typeface="David"/>
                <a:ea typeface="David"/>
                <a:cs typeface="David"/>
                <a:sym typeface="David"/>
              </a:rPr>
              <a:t>ttribute .4</a:t>
            </a:r>
            <a:endParaRPr sz="3000">
              <a:latin typeface="David"/>
              <a:ea typeface="David"/>
              <a:cs typeface="David"/>
              <a:sym typeface="David"/>
            </a:endParaRPr>
          </a:p>
        </p:txBody>
      </p:sp>
      <p:sp>
        <p:nvSpPr>
          <p:cNvPr id="152" name="Google Shape;152;g6b5d4838eb_0_0"/>
          <p:cNvSpPr txBox="1">
            <a:spLocks noGrp="1"/>
          </p:cNvSpPr>
          <p:nvPr>
            <p:ph type="body" idx="1"/>
          </p:nvPr>
        </p:nvSpPr>
        <p:spPr>
          <a:xfrm>
            <a:off x="2396675" y="1959625"/>
            <a:ext cx="3283800" cy="4213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x-none" sz="3000" b="1">
                <a:solidFill>
                  <a:srgbClr val="0000FF"/>
                </a:solidFill>
                <a:latin typeface="David"/>
                <a:ea typeface="David"/>
                <a:cs typeface="David"/>
                <a:sym typeface="David"/>
              </a:rPr>
              <a:t>T</a:t>
            </a:r>
            <a:r>
              <a:rPr lang="x-none" sz="3000">
                <a:latin typeface="David"/>
                <a:ea typeface="David"/>
                <a:cs typeface="David"/>
                <a:sym typeface="David"/>
              </a:rPr>
              <a:t>ime .5</a:t>
            </a:r>
            <a:endParaRPr sz="3000">
              <a:latin typeface="David"/>
              <a:ea typeface="David"/>
              <a:cs typeface="David"/>
              <a:sym typeface="David"/>
            </a:endParaRPr>
          </a:p>
          <a:p>
            <a:pPr marL="0" lvl="0" indent="0" algn="r" rtl="0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x-none" sz="3000" b="1">
                <a:solidFill>
                  <a:srgbClr val="0000FF"/>
                </a:solidFill>
                <a:latin typeface="David"/>
                <a:ea typeface="David"/>
                <a:cs typeface="David"/>
                <a:sym typeface="David"/>
              </a:rPr>
              <a:t>I</a:t>
            </a:r>
            <a:r>
              <a:rPr lang="x-none" sz="3000">
                <a:latin typeface="David"/>
                <a:ea typeface="David"/>
                <a:cs typeface="David"/>
                <a:sym typeface="David"/>
              </a:rPr>
              <a:t>nfluence .6</a:t>
            </a:r>
            <a:endParaRPr sz="3000">
              <a:latin typeface="David"/>
              <a:ea typeface="David"/>
              <a:cs typeface="David"/>
              <a:sym typeface="David"/>
            </a:endParaRPr>
          </a:p>
          <a:p>
            <a:pPr marL="0" lvl="0" indent="0" algn="r" rtl="0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x-none" sz="3000" b="1">
                <a:solidFill>
                  <a:srgbClr val="0000FF"/>
                </a:solidFill>
                <a:latin typeface="David"/>
                <a:ea typeface="David"/>
                <a:cs typeface="David"/>
                <a:sym typeface="David"/>
              </a:rPr>
              <a:t>O</a:t>
            </a:r>
            <a:r>
              <a:rPr lang="x-none" sz="3000">
                <a:latin typeface="David"/>
                <a:ea typeface="David"/>
                <a:cs typeface="David"/>
                <a:sym typeface="David"/>
              </a:rPr>
              <a:t>bjectives .7</a:t>
            </a:r>
            <a:endParaRPr sz="3000">
              <a:latin typeface="David"/>
              <a:ea typeface="David"/>
              <a:cs typeface="David"/>
              <a:sym typeface="David"/>
            </a:endParaRPr>
          </a:p>
          <a:p>
            <a:pPr marL="0" lvl="0" indent="0" algn="r" rtl="0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x-none" sz="3000">
                <a:latin typeface="David"/>
                <a:ea typeface="David"/>
                <a:cs typeface="David"/>
                <a:sym typeface="David"/>
              </a:rPr>
              <a:t>  </a:t>
            </a:r>
            <a:r>
              <a:rPr lang="x-none" sz="3000" b="1">
                <a:solidFill>
                  <a:srgbClr val="0000FF"/>
                </a:solidFill>
                <a:latin typeface="David"/>
                <a:ea typeface="David"/>
                <a:cs typeface="David"/>
                <a:sym typeface="David"/>
              </a:rPr>
              <a:t>N</a:t>
            </a:r>
            <a:r>
              <a:rPr lang="x-none" sz="3000">
                <a:latin typeface="David"/>
                <a:ea typeface="David"/>
                <a:cs typeface="David"/>
                <a:sym typeface="David"/>
              </a:rPr>
              <a:t>umber .8</a:t>
            </a:r>
            <a:endParaRPr sz="3000">
              <a:latin typeface="David"/>
              <a:ea typeface="David"/>
              <a:cs typeface="David"/>
              <a:sym typeface="Davi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BE9E6"/>
            </a:gs>
            <a:gs pos="100000">
              <a:srgbClr val="C9C5C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1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chemeClr val="lt2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58" name="Google Shape;158;p11"/>
          <p:cNvPicPr preferRelativeResize="0"/>
          <p:nvPr/>
        </p:nvPicPr>
        <p:blipFill rotWithShape="1">
          <a:blip r:embed="rId3">
            <a:alphaModFix/>
          </a:blip>
          <a:srcRect t="1538" b="-1538"/>
          <a:stretch/>
        </p:blipFill>
        <p:spPr>
          <a:xfrm>
            <a:off x="0" y="6126480"/>
            <a:ext cx="12192000" cy="742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9" name="Google Shape;159;p11"/>
          <p:cNvCxnSpPr/>
          <p:nvPr/>
        </p:nvCxnSpPr>
        <p:spPr>
          <a:xfrm>
            <a:off x="0" y="6128413"/>
            <a:ext cx="12192000" cy="0"/>
          </a:xfrm>
          <a:prstGeom prst="straightConnector1">
            <a:avLst/>
          </a:prstGeom>
          <a:noFill/>
          <a:ln w="12700" cap="flat" cmpd="sng">
            <a:solidFill>
              <a:srgbClr val="000001">
                <a:alpha val="2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60" name="Google Shape;160;p11"/>
          <p:cNvCxnSpPr/>
          <p:nvPr/>
        </p:nvCxnSpPr>
        <p:spPr>
          <a:xfrm>
            <a:off x="2417780" y="3528542"/>
            <a:ext cx="863707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1" name="Google Shape;161;p11"/>
          <p:cNvSpPr/>
          <p:nvPr/>
        </p:nvSpPr>
        <p:spPr>
          <a:xfrm>
            <a:off x="2" y="0"/>
            <a:ext cx="12191696" cy="6858000"/>
          </a:xfrm>
          <a:prstGeom prst="rect">
            <a:avLst/>
          </a:prstGeom>
          <a:gradFill>
            <a:gsLst>
              <a:gs pos="0">
                <a:srgbClr val="EBE9E6"/>
              </a:gs>
              <a:gs pos="100000">
                <a:srgbClr val="C9C5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2" name="Google Shape;162;p11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chemeClr val="lt2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3" name="Google Shape;163;p11"/>
          <p:cNvSpPr txBox="1">
            <a:spLocks noGrp="1"/>
          </p:cNvSpPr>
          <p:nvPr>
            <p:ph type="title"/>
          </p:nvPr>
        </p:nvSpPr>
        <p:spPr>
          <a:xfrm>
            <a:off x="5989113" y="1685974"/>
            <a:ext cx="5331000" cy="397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rmAutofit fontScale="90000"/>
          </a:bodyPr>
          <a:lstStyle/>
          <a:p>
            <a:pPr marL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30"/>
              <a:buFont typeface="David"/>
              <a:buNone/>
            </a:pPr>
            <a:r>
              <a:rPr lang="x-none" sz="3700">
                <a:latin typeface="David"/>
                <a:ea typeface="David"/>
                <a:cs typeface="David"/>
                <a:sym typeface="David"/>
              </a:rPr>
              <a:t/>
            </a:r>
            <a:br>
              <a:rPr lang="x-none" sz="3700">
                <a:latin typeface="David"/>
                <a:ea typeface="David"/>
                <a:cs typeface="David"/>
                <a:sym typeface="David"/>
              </a:rPr>
            </a:br>
            <a:r>
              <a:rPr lang="x-none" sz="3700">
                <a:latin typeface="David"/>
                <a:ea typeface="David"/>
                <a:cs typeface="David"/>
                <a:sym typeface="David"/>
              </a:rPr>
              <a:t/>
            </a:r>
            <a:br>
              <a:rPr lang="x-none" sz="3700">
                <a:latin typeface="David"/>
                <a:ea typeface="David"/>
                <a:cs typeface="David"/>
                <a:sym typeface="David"/>
              </a:rPr>
            </a:br>
            <a:r>
              <a:rPr lang="x-none" sz="4000">
                <a:latin typeface="David"/>
                <a:ea typeface="David"/>
                <a:cs typeface="David"/>
                <a:sym typeface="David"/>
              </a:rPr>
              <a:t>חלק ב’ - המפגש הראשון</a:t>
            </a:r>
            <a:endParaRPr sz="4000">
              <a:latin typeface="David"/>
              <a:ea typeface="David"/>
              <a:cs typeface="David"/>
              <a:sym typeface="David"/>
            </a:endParaRPr>
          </a:p>
          <a:p>
            <a:pPr marL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30"/>
              <a:buFont typeface="David"/>
              <a:buNone/>
            </a:pPr>
            <a:endParaRPr sz="3700">
              <a:latin typeface="David"/>
              <a:ea typeface="David"/>
              <a:cs typeface="David"/>
              <a:sym typeface="David"/>
            </a:endParaRPr>
          </a:p>
          <a:p>
            <a:pPr marL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30"/>
              <a:buFont typeface="David"/>
              <a:buNone/>
            </a:pPr>
            <a:endParaRPr sz="3700">
              <a:latin typeface="David"/>
              <a:ea typeface="David"/>
              <a:cs typeface="David"/>
              <a:sym typeface="David"/>
            </a:endParaRPr>
          </a:p>
          <a:p>
            <a:pPr marL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30"/>
              <a:buFont typeface="David"/>
              <a:buNone/>
            </a:pPr>
            <a:r>
              <a:rPr lang="x-none" sz="3700">
                <a:latin typeface="David"/>
                <a:ea typeface="David"/>
                <a:cs typeface="David"/>
                <a:sym typeface="David"/>
              </a:rPr>
              <a:t/>
            </a:r>
            <a:br>
              <a:rPr lang="x-none" sz="3700">
                <a:latin typeface="David"/>
                <a:ea typeface="David"/>
                <a:cs typeface="David"/>
                <a:sym typeface="David"/>
              </a:rPr>
            </a:br>
            <a:r>
              <a:rPr lang="x-none" sz="3700">
                <a:latin typeface="David"/>
                <a:ea typeface="David"/>
                <a:cs typeface="David"/>
                <a:sym typeface="David"/>
              </a:rPr>
              <a:t>כיצד העובד יכול לסייע לקבוצה במציאת המשותף?</a:t>
            </a:r>
            <a:r>
              <a:rPr lang="x-none" sz="3700"/>
              <a:t/>
            </a:r>
            <a:br>
              <a:rPr lang="x-none" sz="3700"/>
            </a:br>
            <a:r>
              <a:rPr lang="x-none" sz="3700"/>
              <a:t/>
            </a:r>
            <a:br>
              <a:rPr lang="x-none" sz="3700"/>
            </a:br>
            <a:endParaRPr sz="3700"/>
          </a:p>
        </p:txBody>
      </p:sp>
      <p:pic>
        <p:nvPicPr>
          <p:cNvPr id="164" name="Google Shape;164;p11"/>
          <p:cNvPicPr preferRelativeResize="0"/>
          <p:nvPr/>
        </p:nvPicPr>
        <p:blipFill rotWithShape="1">
          <a:blip r:embed="rId4">
            <a:alphaModFix/>
          </a:blip>
          <a:srcRect l="2494"/>
          <a:stretch/>
        </p:blipFill>
        <p:spPr>
          <a:xfrm>
            <a:off x="1130029" y="1609768"/>
            <a:ext cx="4960442" cy="305239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5" name="Google Shape;165;p11"/>
          <p:cNvCxnSpPr/>
          <p:nvPr/>
        </p:nvCxnSpPr>
        <p:spPr>
          <a:xfrm>
            <a:off x="7113047" y="3526496"/>
            <a:ext cx="4149900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66" name="Google Shape;166;p11"/>
          <p:cNvPicPr preferRelativeResize="0"/>
          <p:nvPr/>
        </p:nvPicPr>
        <p:blipFill rotWithShape="1">
          <a:blip r:embed="rId3">
            <a:alphaModFix/>
          </a:blip>
          <a:srcRect t="1538" b="-1538"/>
          <a:stretch/>
        </p:blipFill>
        <p:spPr>
          <a:xfrm>
            <a:off x="0" y="6126480"/>
            <a:ext cx="12192000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11"/>
          <p:cNvSpPr txBox="1"/>
          <p:nvPr/>
        </p:nvSpPr>
        <p:spPr>
          <a:xfrm>
            <a:off x="207300" y="4986325"/>
            <a:ext cx="11777100" cy="114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2700">
                <a:latin typeface="David"/>
                <a:ea typeface="David"/>
                <a:cs typeface="David"/>
                <a:sym typeface="David"/>
              </a:rPr>
              <a:t>Heap, K. (1985). The practice of social work with groups. London: George Allen &amp; Unwin.</a:t>
            </a:r>
            <a:endParaRPr sz="2700">
              <a:latin typeface="David"/>
              <a:ea typeface="David"/>
              <a:cs typeface="David"/>
              <a:sym typeface="David"/>
            </a:endParaRPr>
          </a:p>
        </p:txBody>
      </p:sp>
    </p:spTree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755ffff259_0_37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300" cy="104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3700"/>
              <a:t>המפגש הראשון</a:t>
            </a:r>
            <a:endParaRPr sz="3700"/>
          </a:p>
        </p:txBody>
      </p:sp>
      <p:sp>
        <p:nvSpPr>
          <p:cNvPr id="173" name="Google Shape;173;g755ffff259_0_37"/>
          <p:cNvSpPr txBox="1">
            <a:spLocks noGrp="1"/>
          </p:cNvSpPr>
          <p:nvPr>
            <p:ph type="body" idx="1"/>
          </p:nvPr>
        </p:nvSpPr>
        <p:spPr>
          <a:xfrm>
            <a:off x="1179125" y="1853625"/>
            <a:ext cx="9875700" cy="3612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0640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Font typeface="David"/>
              <a:buChar char="•"/>
            </a:pPr>
            <a:r>
              <a:rPr lang="x-none" sz="2800">
                <a:latin typeface="David"/>
                <a:ea typeface="David"/>
                <a:cs typeface="David"/>
                <a:sym typeface="David"/>
              </a:rPr>
              <a:t>אז ישבנו וחשבנו</a:t>
            </a:r>
            <a:endParaRPr sz="2800">
              <a:latin typeface="David"/>
              <a:ea typeface="David"/>
              <a:cs typeface="David"/>
              <a:sym typeface="David"/>
            </a:endParaRPr>
          </a:p>
          <a:p>
            <a:pPr marL="457200" lvl="0" indent="-40640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Font typeface="David"/>
              <a:buChar char="•"/>
            </a:pPr>
            <a:r>
              <a:rPr lang="x-none" sz="2800">
                <a:latin typeface="David"/>
                <a:ea typeface="David"/>
                <a:cs typeface="David"/>
                <a:sym typeface="David"/>
              </a:rPr>
              <a:t>יצרנו מאגר משתתפים פוטנציאליים ויצרנו איתם קשר</a:t>
            </a:r>
            <a:endParaRPr sz="2800">
              <a:latin typeface="David"/>
              <a:ea typeface="David"/>
              <a:cs typeface="David"/>
              <a:sym typeface="David"/>
            </a:endParaRPr>
          </a:p>
          <a:p>
            <a:pPr marL="457200" lvl="0" indent="-40640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Font typeface="David"/>
              <a:buChar char="•"/>
            </a:pPr>
            <a:r>
              <a:rPr lang="x-none" sz="2800">
                <a:latin typeface="David"/>
                <a:ea typeface="David"/>
                <a:cs typeface="David"/>
                <a:sym typeface="David"/>
              </a:rPr>
              <a:t>מצאנו היכן ומתי לקיים את הקבוצה</a:t>
            </a:r>
            <a:endParaRPr sz="2800">
              <a:latin typeface="David"/>
              <a:ea typeface="David"/>
              <a:cs typeface="David"/>
              <a:sym typeface="David"/>
            </a:endParaRPr>
          </a:p>
          <a:p>
            <a:pPr marL="457200" lvl="0" indent="-40640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Font typeface="David"/>
              <a:buChar char="•"/>
            </a:pPr>
            <a:r>
              <a:rPr lang="x-none" sz="2800">
                <a:latin typeface="David"/>
                <a:ea typeface="David"/>
                <a:cs typeface="David"/>
                <a:sym typeface="David"/>
              </a:rPr>
              <a:t>בחרנו משתתפים לקבוצה כך שתהיה הומוגנית בתכונות תיאוריות והטרוגנית בהתנהגות ובדרכי ההתמודדות -</a:t>
            </a:r>
            <a:r>
              <a:rPr lang="x-none" sz="2800" b="1">
                <a:latin typeface="David"/>
                <a:ea typeface="David"/>
                <a:cs typeface="David"/>
                <a:sym typeface="David"/>
              </a:rPr>
              <a:t> </a:t>
            </a:r>
            <a:r>
              <a:rPr lang="x-none" sz="3000" b="1">
                <a:latin typeface="David"/>
                <a:ea typeface="David"/>
                <a:cs typeface="David"/>
                <a:sym typeface="David"/>
              </a:rPr>
              <a:t>יצרנו קבוצה</a:t>
            </a:r>
            <a:endParaRPr sz="3000" b="1">
              <a:latin typeface="David"/>
              <a:ea typeface="David"/>
              <a:cs typeface="David"/>
              <a:sym typeface="David"/>
            </a:endParaRPr>
          </a:p>
          <a:p>
            <a:pPr marL="457200" lvl="0" indent="-41910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000"/>
              <a:buFont typeface="David"/>
              <a:buChar char="•"/>
            </a:pPr>
            <a:r>
              <a:rPr lang="x-none" sz="3000">
                <a:latin typeface="David"/>
                <a:ea typeface="David"/>
                <a:cs typeface="David"/>
                <a:sym typeface="David"/>
              </a:rPr>
              <a:t>אנחנו יודעים מה משותף למשתתפים</a:t>
            </a:r>
            <a:r>
              <a:rPr lang="x-none" sz="3000" b="1">
                <a:latin typeface="David"/>
                <a:ea typeface="David"/>
                <a:cs typeface="David"/>
                <a:sym typeface="David"/>
              </a:rPr>
              <a:t>, </a:t>
            </a:r>
            <a:r>
              <a:rPr lang="x-none" sz="3000" b="1">
                <a:solidFill>
                  <a:srgbClr val="1C4587"/>
                </a:solidFill>
                <a:latin typeface="David"/>
                <a:ea typeface="David"/>
                <a:cs typeface="David"/>
                <a:sym typeface="David"/>
              </a:rPr>
              <a:t>אבל האם הם  מודעים לכך?</a:t>
            </a:r>
            <a:endParaRPr sz="3000" b="1">
              <a:solidFill>
                <a:srgbClr val="1C4587"/>
              </a:solidFill>
              <a:latin typeface="David"/>
              <a:ea typeface="David"/>
              <a:cs typeface="David"/>
              <a:sym typeface="Davi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2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David"/>
              <a:buNone/>
            </a:pPr>
            <a:r>
              <a:rPr lang="x-none" sz="4000">
                <a:latin typeface="David"/>
                <a:ea typeface="David"/>
                <a:cs typeface="David"/>
                <a:sym typeface="David"/>
              </a:rPr>
              <a:t>תרגיל קבוצתי - יום ראשון באוניברסיטה</a:t>
            </a:r>
            <a:endParaRPr/>
          </a:p>
        </p:txBody>
      </p:sp>
      <p:pic>
        <p:nvPicPr>
          <p:cNvPr id="179" name="Google Shape;179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74075" y="2204375"/>
            <a:ext cx="5284807" cy="3528300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12"/>
          <p:cNvSpPr txBox="1"/>
          <p:nvPr/>
        </p:nvSpPr>
        <p:spPr>
          <a:xfrm>
            <a:off x="6852750" y="2204375"/>
            <a:ext cx="4202100" cy="352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3500">
                <a:latin typeface="David"/>
                <a:ea typeface="David"/>
                <a:cs typeface="David"/>
                <a:sym typeface="David"/>
              </a:rPr>
              <a:t>ברוכים הבאים לקבוצת סיוע לסטודנטים המתמודדים עם חרדה חברתית!</a:t>
            </a:r>
            <a:endParaRPr sz="3500">
              <a:latin typeface="David"/>
              <a:ea typeface="David"/>
              <a:cs typeface="David"/>
              <a:sym typeface="David"/>
            </a:endParaRPr>
          </a:p>
        </p:txBody>
      </p:sp>
    </p:spTree>
  </p:cSld>
  <p:clrMapOvr>
    <a:masterClrMapping/>
  </p:clrMapOvr>
  <p:transition spd="slow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4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algn="ctr">
              <a:buSzPts val="4000"/>
            </a:pPr>
            <a:r>
              <a:rPr lang="he-IL" sz="4000" dirty="0">
                <a:latin typeface="David"/>
                <a:ea typeface="David"/>
                <a:cs typeface="David"/>
                <a:sym typeface="David"/>
              </a:rPr>
              <a:t>סוגיות ב</a:t>
            </a:r>
            <a:r>
              <a:rPr lang="x-none" sz="4000" dirty="0">
                <a:latin typeface="David"/>
                <a:ea typeface="David"/>
                <a:cs typeface="David"/>
                <a:sym typeface="David"/>
              </a:rPr>
              <a:t>מפגש הראשון</a:t>
            </a:r>
            <a:endParaRPr dirty="0"/>
          </a:p>
        </p:txBody>
      </p:sp>
      <p:sp>
        <p:nvSpPr>
          <p:cNvPr id="186" name="Google Shape;186;p14"/>
          <p:cNvSpPr txBox="1">
            <a:spLocks noGrp="1"/>
          </p:cNvSpPr>
          <p:nvPr>
            <p:ph type="body" idx="1"/>
          </p:nvPr>
        </p:nvSpPr>
        <p:spPr>
          <a:xfrm>
            <a:off x="247874" y="1973525"/>
            <a:ext cx="10806900" cy="4079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8600" lvl="0" indent="-279400" algn="r" rt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x-none" sz="3300" b="1" dirty="0">
                <a:latin typeface="David"/>
                <a:ea typeface="David"/>
                <a:cs typeface="David"/>
                <a:sym typeface="David"/>
              </a:rPr>
              <a:t>המשתתפים מחפשים שדה משותף ומשמעות</a:t>
            </a:r>
            <a:endParaRPr lang="he-IL" sz="3300" b="1" dirty="0">
              <a:latin typeface="David"/>
              <a:ea typeface="David"/>
              <a:cs typeface="David"/>
              <a:sym typeface="David"/>
            </a:endParaRPr>
          </a:p>
          <a:p>
            <a:pPr marL="228600" lvl="0" indent="0" algn="r" rt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e-IL" sz="3300" b="1" dirty="0">
              <a:latin typeface="David"/>
              <a:ea typeface="David"/>
              <a:cs typeface="David"/>
              <a:sym typeface="David"/>
            </a:endParaRPr>
          </a:p>
          <a:p>
            <a:pPr marL="228600" lvl="0" indent="-279400" algn="r" rt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3600"/>
              <a:buFont typeface="David"/>
              <a:buChar char="•"/>
            </a:pPr>
            <a:r>
              <a:rPr lang="x-none" sz="3300" b="1" dirty="0">
                <a:latin typeface="David"/>
                <a:ea typeface="David"/>
                <a:cs typeface="David"/>
                <a:sym typeface="David"/>
              </a:rPr>
              <a:t>העובד מסייע במעורבות וחקירה</a:t>
            </a:r>
            <a:endParaRPr sz="3300" b="1" dirty="0">
              <a:latin typeface="David"/>
              <a:ea typeface="David"/>
              <a:cs typeface="David"/>
              <a:sym typeface="David"/>
            </a:endParaRPr>
          </a:p>
          <a:p>
            <a:pPr marL="228600" lvl="0" indent="0" algn="r" rt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300" b="1" dirty="0">
              <a:latin typeface="David"/>
              <a:ea typeface="David"/>
              <a:cs typeface="David"/>
              <a:sym typeface="David"/>
            </a:endParaRPr>
          </a:p>
          <a:p>
            <a:pPr marL="228600" lvl="0" indent="-279400" algn="r" rt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3600"/>
              <a:buFont typeface="David"/>
              <a:buChar char="•"/>
            </a:pPr>
            <a:r>
              <a:rPr lang="x-none" sz="3300" b="1" dirty="0">
                <a:latin typeface="David"/>
                <a:ea typeface="David"/>
                <a:cs typeface="David"/>
                <a:sym typeface="David"/>
              </a:rPr>
              <a:t>בניית חוזקות המשתתפים</a:t>
            </a:r>
            <a:endParaRPr lang="he-IL" sz="3300" b="1" dirty="0">
              <a:latin typeface="David"/>
              <a:ea typeface="David"/>
              <a:cs typeface="David"/>
              <a:sym typeface="David"/>
            </a:endParaRPr>
          </a:p>
          <a:p>
            <a:pPr marL="228600" lvl="0" indent="-279400" algn="r" rt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3600"/>
              <a:buFont typeface="David"/>
              <a:buChar char="•"/>
            </a:pPr>
            <a:endParaRPr lang="he-IL" sz="3300" b="1" dirty="0">
              <a:latin typeface="David"/>
              <a:ea typeface="David"/>
              <a:cs typeface="David"/>
              <a:sym typeface="David"/>
            </a:endParaRPr>
          </a:p>
          <a:p>
            <a:pPr marL="228600" indent="-279400">
              <a:spcBef>
                <a:spcPts val="0"/>
              </a:spcBef>
              <a:buSzPts val="3600"/>
              <a:buFont typeface="David"/>
              <a:buChar char="•"/>
            </a:pPr>
            <a:r>
              <a:rPr lang="he-IL" sz="3200" b="1" dirty="0">
                <a:latin typeface="David"/>
                <a:ea typeface="David"/>
                <a:cs typeface="David"/>
                <a:sym typeface="David"/>
              </a:rPr>
              <a:t>שיתוף השפעה בקבוצה</a:t>
            </a:r>
          </a:p>
          <a:p>
            <a:pPr marL="228600" lvl="0" indent="-279400" algn="r" rt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3600"/>
              <a:buFont typeface="David"/>
              <a:buChar char="•"/>
            </a:pPr>
            <a:endParaRPr sz="3300" b="1" dirty="0">
              <a:latin typeface="David"/>
              <a:ea typeface="David"/>
              <a:cs typeface="David"/>
              <a:sym typeface="David"/>
            </a:endParaRPr>
          </a:p>
        </p:txBody>
      </p:sp>
    </p:spTree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גלריה">
  <a:themeElements>
    <a:clrScheme name="גלריה">
      <a:dk1>
        <a:srgbClr val="000000"/>
      </a:dk1>
      <a:lt1>
        <a:srgbClr val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391</Words>
  <Application>Microsoft Office PowerPoint</Application>
  <PresentationFormat>מסך רחב</PresentationFormat>
  <Paragraphs>72</Paragraphs>
  <Slides>10</Slides>
  <Notes>10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4" baseType="lpstr">
      <vt:lpstr>Arial</vt:lpstr>
      <vt:lpstr>Gill Sans</vt:lpstr>
      <vt:lpstr>David</vt:lpstr>
      <vt:lpstr>גלריה</vt:lpstr>
      <vt:lpstr>נושאים: קריטריונים להקמת קבוצה המפגש הראשון ומציאת המשותף</vt:lpstr>
      <vt:lpstr>חלק א' - בניית הקבוצה    מהם הקריטריונים להקמת קבוצה?</vt:lpstr>
      <vt:lpstr>תרגיל קבוצתי</vt:lpstr>
      <vt:lpstr>תרגיל קבוצתי</vt:lpstr>
      <vt:lpstr>קריטריונים להקמת קבוצה - מודל CREATION</vt:lpstr>
      <vt:lpstr>  חלק ב’ - המפגש הראשון    כיצד העובד יכול לסייע לקבוצה במציאת המשותף?  </vt:lpstr>
      <vt:lpstr>המפגש הראשון</vt:lpstr>
      <vt:lpstr>תרגיל קבוצתי - יום ראשון באוניברסיטה</vt:lpstr>
      <vt:lpstr>סוגיות במפגש הראשון</vt:lpstr>
      <vt:lpstr>סוגיות במפגש הראשון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נושאים: קריטריונים להקמת קבוצה המפגש הראשון ומציאת המשותף</dc:title>
  <dc:creator>רבקה לגסה</dc:creator>
  <cp:lastModifiedBy>צבי יעקבי</cp:lastModifiedBy>
  <cp:revision>4</cp:revision>
  <dcterms:created xsi:type="dcterms:W3CDTF">2019-11-15T14:34:47Z</dcterms:created>
  <dcterms:modified xsi:type="dcterms:W3CDTF">2020-06-25T05:22:30Z</dcterms:modified>
</cp:coreProperties>
</file>